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698">
          <p15:clr>
            <a:srgbClr val="A4A3A4"/>
          </p15:clr>
        </p15:guide>
        <p15:guide id="3" orient="horz" pos="11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EBBAAC-CBB0-4568-A973-706BE1F8ED6B}">
  <a:tblStyle styleId="{0CEBBAAC-CBB0-4568-A973-706BE1F8ED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59A8B8-08C9-4CD9-97FD-6E9DB2C14FC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698"/>
        <p:guide pos="11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Merriweather-boldItalic.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edb15fef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edb15fef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dea1b2320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dea1b2320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xyz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dea1b2320_0_2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xyz</a:t>
            </a:r>
            <a:endParaRPr/>
          </a:p>
        </p:txBody>
      </p:sp>
      <p:sp>
        <p:nvSpPr>
          <p:cNvPr id="498" name="Google Shape;498;g8dea1b2320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edb15fef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edb15fef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edb15fef3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edb15fef3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dea1b232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dea1b232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Omakase - c</a:t>
            </a:r>
            <a:r>
              <a:rPr lang="en" sz="1200">
                <a:solidFill>
                  <a:schemeClr val="dk1"/>
                </a:solidFill>
                <a:latin typeface="Times New Roman"/>
                <a:ea typeface="Times New Roman"/>
                <a:cs typeface="Times New Roman"/>
                <a:sym typeface="Times New Roman"/>
              </a:rPr>
              <a:t>an charge higher price for meal, use finest ingredients + skills, easier for them to plan food costs when purchasing</a:t>
            </a:r>
            <a:endParaRPr sz="1200">
              <a:solidFill>
                <a:schemeClr val="dk1"/>
              </a:solidFill>
              <a:latin typeface="Times New Roman"/>
              <a:ea typeface="Times New Roman"/>
              <a:cs typeface="Times New Roman"/>
              <a:sym typeface="Times New Roman"/>
            </a:endParaRPr>
          </a:p>
          <a:p>
            <a:pPr indent="0" lvl="0" marL="91440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edb15fef3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8edb15fef3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Phase 2 - rise of consumer interest in enteratinment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edb15fef3_1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8edb15fef3_1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 a new venture </a:t>
            </a:r>
            <a:endParaRPr/>
          </a:p>
          <a:p>
            <a:pPr indent="0" lvl="0" marL="0" rtl="0" algn="l">
              <a:spcBef>
                <a:spcPts val="0"/>
              </a:spcBef>
              <a:spcAft>
                <a:spcPts val="0"/>
              </a:spcAft>
              <a:buNone/>
            </a:pPr>
            <a:r>
              <a:rPr lang="en"/>
              <a:t>Even after covid stops, we have sourcing from japan (we can explore either continue this service or move in store for premium)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omakase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dea1b23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dea1b23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dea1b232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dea1b232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dea1b2320_7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dea1b2320_7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 + design 3">
    <p:spTree>
      <p:nvGrpSpPr>
        <p:cNvPr id="50" name="Shape 50"/>
        <p:cNvGrpSpPr/>
        <p:nvPr/>
      </p:nvGrpSpPr>
      <p:grpSpPr>
        <a:xfrm>
          <a:off x="0" y="0"/>
          <a:ext cx="0" cy="0"/>
          <a:chOff x="0" y="0"/>
          <a:chExt cx="0" cy="0"/>
        </a:xfrm>
      </p:grpSpPr>
      <p:sp>
        <p:nvSpPr>
          <p:cNvPr id="51" name="Google Shape;51;p13"/>
          <p:cNvSpPr txBox="1"/>
          <p:nvPr>
            <p:ph type="ctrTitle"/>
          </p:nvPr>
        </p:nvSpPr>
        <p:spPr>
          <a:xfrm>
            <a:off x="610875" y="-252099"/>
            <a:ext cx="2530500" cy="1431300"/>
          </a:xfrm>
          <a:prstGeom prst="rect">
            <a:avLst/>
          </a:prstGeom>
          <a:noFill/>
          <a:ln>
            <a:noFill/>
          </a:ln>
        </p:spPr>
        <p:txBody>
          <a:bodyPr anchorCtr="0" anchor="b" bIns="68575" lIns="68575" spcFirstLastPara="1" rIns="68575" wrap="square" tIns="68575">
            <a:noAutofit/>
          </a:bodyPr>
          <a:lstStyle>
            <a:lvl1pPr lvl="0" rtl="0" algn="l">
              <a:lnSpc>
                <a:spcPct val="90000"/>
              </a:lnSpc>
              <a:spcBef>
                <a:spcPts val="0"/>
              </a:spcBef>
              <a:spcAft>
                <a:spcPts val="0"/>
              </a:spcAft>
              <a:buClr>
                <a:schemeClr val="accent1"/>
              </a:buClr>
              <a:buSzPts val="2300"/>
              <a:buFont typeface="Calibri"/>
              <a:buNone/>
              <a:defRPr sz="3000">
                <a:solidFill>
                  <a:schemeClr val="accent1"/>
                </a:solidFill>
              </a:defRPr>
            </a:lvl1pPr>
            <a:lvl2pPr lvl="1" rtl="0">
              <a:spcBef>
                <a:spcPts val="0"/>
              </a:spcBef>
              <a:spcAft>
                <a:spcPts val="0"/>
              </a:spcAft>
              <a:buClr>
                <a:schemeClr val="accent1"/>
              </a:buClr>
              <a:buSzPts val="2300"/>
              <a:buNone/>
              <a:defRPr sz="3000">
                <a:solidFill>
                  <a:schemeClr val="accent1"/>
                </a:solidFill>
              </a:defRPr>
            </a:lvl2pPr>
            <a:lvl3pPr lvl="2" rtl="0">
              <a:spcBef>
                <a:spcPts val="0"/>
              </a:spcBef>
              <a:spcAft>
                <a:spcPts val="0"/>
              </a:spcAft>
              <a:buClr>
                <a:schemeClr val="accent1"/>
              </a:buClr>
              <a:buSzPts val="2300"/>
              <a:buNone/>
              <a:defRPr sz="3000">
                <a:solidFill>
                  <a:schemeClr val="accent1"/>
                </a:solidFill>
              </a:defRPr>
            </a:lvl3pPr>
            <a:lvl4pPr lvl="3" rtl="0">
              <a:spcBef>
                <a:spcPts val="0"/>
              </a:spcBef>
              <a:spcAft>
                <a:spcPts val="0"/>
              </a:spcAft>
              <a:buClr>
                <a:schemeClr val="accent1"/>
              </a:buClr>
              <a:buSzPts val="2300"/>
              <a:buNone/>
              <a:defRPr sz="3000">
                <a:solidFill>
                  <a:schemeClr val="accent1"/>
                </a:solidFill>
              </a:defRPr>
            </a:lvl4pPr>
            <a:lvl5pPr lvl="4" rtl="0">
              <a:spcBef>
                <a:spcPts val="0"/>
              </a:spcBef>
              <a:spcAft>
                <a:spcPts val="0"/>
              </a:spcAft>
              <a:buClr>
                <a:schemeClr val="accent1"/>
              </a:buClr>
              <a:buSzPts val="2300"/>
              <a:buNone/>
              <a:defRPr sz="3000">
                <a:solidFill>
                  <a:schemeClr val="accent1"/>
                </a:solidFill>
              </a:defRPr>
            </a:lvl5pPr>
            <a:lvl6pPr lvl="5" rtl="0">
              <a:spcBef>
                <a:spcPts val="0"/>
              </a:spcBef>
              <a:spcAft>
                <a:spcPts val="0"/>
              </a:spcAft>
              <a:buClr>
                <a:schemeClr val="accent1"/>
              </a:buClr>
              <a:buSzPts val="2300"/>
              <a:buNone/>
              <a:defRPr sz="3000">
                <a:solidFill>
                  <a:schemeClr val="accent1"/>
                </a:solidFill>
              </a:defRPr>
            </a:lvl6pPr>
            <a:lvl7pPr lvl="6" rtl="0">
              <a:spcBef>
                <a:spcPts val="0"/>
              </a:spcBef>
              <a:spcAft>
                <a:spcPts val="0"/>
              </a:spcAft>
              <a:buClr>
                <a:schemeClr val="accent1"/>
              </a:buClr>
              <a:buSzPts val="2300"/>
              <a:buNone/>
              <a:defRPr sz="3000">
                <a:solidFill>
                  <a:schemeClr val="accent1"/>
                </a:solidFill>
              </a:defRPr>
            </a:lvl7pPr>
            <a:lvl8pPr lvl="7" rtl="0">
              <a:spcBef>
                <a:spcPts val="0"/>
              </a:spcBef>
              <a:spcAft>
                <a:spcPts val="0"/>
              </a:spcAft>
              <a:buClr>
                <a:schemeClr val="accent1"/>
              </a:buClr>
              <a:buSzPts val="2300"/>
              <a:buNone/>
              <a:defRPr sz="3000">
                <a:solidFill>
                  <a:schemeClr val="accent1"/>
                </a:solidFill>
              </a:defRPr>
            </a:lvl8pPr>
            <a:lvl9pPr lvl="8" rtl="0">
              <a:spcBef>
                <a:spcPts val="0"/>
              </a:spcBef>
              <a:spcAft>
                <a:spcPts val="0"/>
              </a:spcAft>
              <a:buClr>
                <a:schemeClr val="accent1"/>
              </a:buClr>
              <a:buSzPts val="2300"/>
              <a:buNone/>
              <a:defRPr sz="3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5" name="Google Shape;5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8" name="Shape 58"/>
        <p:cNvGrpSpPr/>
        <p:nvPr/>
      </p:nvGrpSpPr>
      <p:grpSpPr>
        <a:xfrm>
          <a:off x="0" y="0"/>
          <a:ext cx="0" cy="0"/>
          <a:chOff x="0" y="0"/>
          <a:chExt cx="0" cy="0"/>
        </a:xfrm>
      </p:grpSpPr>
      <p:sp>
        <p:nvSpPr>
          <p:cNvPr id="59" name="Google Shape;59;p15"/>
          <p:cNvSpPr txBox="1"/>
          <p:nvPr>
            <p:ph idx="11" type="ftr"/>
          </p:nvPr>
        </p:nvSpPr>
        <p:spPr>
          <a:xfrm>
            <a:off x="235744"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5"/>
          <p:cNvSpPr txBox="1"/>
          <p:nvPr>
            <p:ph idx="12" type="sldNum"/>
          </p:nvPr>
        </p:nvSpPr>
        <p:spPr>
          <a:xfrm>
            <a:off x="8311610" y="4767263"/>
            <a:ext cx="5961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type="title"/>
          </p:nvPr>
        </p:nvSpPr>
        <p:spPr>
          <a:xfrm>
            <a:off x="119741" y="119742"/>
            <a:ext cx="8904600" cy="205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500"/>
              <a:buFont typeface="Calibri"/>
              <a:buNone/>
              <a:defRPr b="1" i="1" sz="1500" u="none">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 type="body"/>
          </p:nvPr>
        </p:nvSpPr>
        <p:spPr>
          <a:xfrm>
            <a:off x="119744" y="325482"/>
            <a:ext cx="8904600" cy="30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solidFill>
                  <a:schemeClr val="dk1"/>
                </a:solidFill>
                <a:latin typeface="Calibri"/>
                <a:ea typeface="Calibri"/>
                <a:cs typeface="Calibri"/>
                <a:sym typeface="Calibri"/>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13.jp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3">
            <a:alphaModFix/>
          </a:blip>
          <a:srcRect b="35953" l="0" r="0" t="32686"/>
          <a:stretch/>
        </p:blipFill>
        <p:spPr>
          <a:xfrm>
            <a:off x="0" y="0"/>
            <a:ext cx="9144000" cy="5143498"/>
          </a:xfrm>
          <a:prstGeom prst="rect">
            <a:avLst/>
          </a:prstGeom>
          <a:noFill/>
          <a:ln>
            <a:noFill/>
          </a:ln>
        </p:spPr>
      </p:pic>
      <p:sp>
        <p:nvSpPr>
          <p:cNvPr id="68" name="Google Shape;68;p16"/>
          <p:cNvSpPr/>
          <p:nvPr/>
        </p:nvSpPr>
        <p:spPr>
          <a:xfrm>
            <a:off x="0" y="0"/>
            <a:ext cx="9144000" cy="5143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6"/>
          <p:cNvSpPr/>
          <p:nvPr/>
        </p:nvSpPr>
        <p:spPr>
          <a:xfrm>
            <a:off x="0" y="1609225"/>
            <a:ext cx="9144000" cy="2087400"/>
          </a:xfrm>
          <a:prstGeom prst="rect">
            <a:avLst/>
          </a:prstGeom>
          <a:solidFill>
            <a:srgbClr val="FFD9AC">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6"/>
          <p:cNvPicPr preferRelativeResize="0"/>
          <p:nvPr/>
        </p:nvPicPr>
        <p:blipFill rotWithShape="1">
          <a:blip r:embed="rId4">
            <a:alphaModFix/>
          </a:blip>
          <a:srcRect b="0" l="0" r="0" t="0"/>
          <a:stretch/>
        </p:blipFill>
        <p:spPr>
          <a:xfrm>
            <a:off x="887973" y="1987750"/>
            <a:ext cx="1234925" cy="1486799"/>
          </a:xfrm>
          <a:prstGeom prst="rect">
            <a:avLst/>
          </a:prstGeom>
          <a:noFill/>
          <a:ln>
            <a:noFill/>
          </a:ln>
        </p:spPr>
      </p:pic>
      <p:sp>
        <p:nvSpPr>
          <p:cNvPr id="71" name="Google Shape;71;p16"/>
          <p:cNvSpPr txBox="1"/>
          <p:nvPr/>
        </p:nvSpPr>
        <p:spPr>
          <a:xfrm>
            <a:off x="2640325" y="2404525"/>
            <a:ext cx="6101400" cy="4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99242C"/>
                </a:solidFill>
                <a:latin typeface="Cambria"/>
                <a:ea typeface="Cambria"/>
                <a:cs typeface="Cambria"/>
                <a:sym typeface="Cambria"/>
              </a:rPr>
              <a:t>Bringing Teppanyaki to Life</a:t>
            </a:r>
            <a:endParaRPr sz="3600">
              <a:latin typeface="Cambria"/>
              <a:ea typeface="Cambria"/>
              <a:cs typeface="Cambria"/>
              <a:sym typeface="Cambria"/>
            </a:endParaRPr>
          </a:p>
        </p:txBody>
      </p:sp>
      <p:sp>
        <p:nvSpPr>
          <p:cNvPr id="72" name="Google Shape;72;p16"/>
          <p:cNvSpPr txBox="1"/>
          <p:nvPr/>
        </p:nvSpPr>
        <p:spPr>
          <a:xfrm>
            <a:off x="2676625" y="3004450"/>
            <a:ext cx="11610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99242C"/>
                </a:solidFill>
                <a:latin typeface="Cambria"/>
                <a:ea typeface="Cambria"/>
                <a:cs typeface="Cambria"/>
                <a:sym typeface="Cambria"/>
              </a:rPr>
              <a:t>Team #47</a:t>
            </a:r>
            <a:endParaRPr b="1" sz="1500">
              <a:solidFill>
                <a:srgbClr val="99242C"/>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5"/>
          <p:cNvSpPr txBox="1"/>
          <p:nvPr>
            <p:ph type="ctrTitle"/>
          </p:nvPr>
        </p:nvSpPr>
        <p:spPr>
          <a:xfrm>
            <a:off x="373325" y="215375"/>
            <a:ext cx="8256600" cy="550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Financial Strategy: maximize synergy and minimize risks</a:t>
            </a:r>
            <a:endParaRPr sz="2000">
              <a:solidFill>
                <a:srgbClr val="000000"/>
              </a:solidFill>
              <a:latin typeface="Times"/>
              <a:ea typeface="Times"/>
              <a:cs typeface="Times"/>
              <a:sym typeface="Times"/>
            </a:endParaRPr>
          </a:p>
        </p:txBody>
      </p:sp>
      <p:graphicFrame>
        <p:nvGraphicFramePr>
          <p:cNvPr id="419" name="Google Shape;419;p25"/>
          <p:cNvGraphicFramePr/>
          <p:nvPr/>
        </p:nvGraphicFramePr>
        <p:xfrm>
          <a:off x="1542088" y="1102775"/>
          <a:ext cx="3000000" cy="3000000"/>
        </p:xfrm>
        <a:graphic>
          <a:graphicData uri="http://schemas.openxmlformats.org/drawingml/2006/table">
            <a:tbl>
              <a:tblPr>
                <a:noFill/>
                <a:tableStyleId>{0CEBBAAC-CBB0-4568-A973-706BE1F8ED6B}</a:tableStyleId>
              </a:tblPr>
              <a:tblGrid>
                <a:gridCol w="941775"/>
                <a:gridCol w="941775"/>
                <a:gridCol w="941775"/>
              </a:tblGrid>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20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20" name="Google Shape;420;p25"/>
          <p:cNvGraphicFramePr/>
          <p:nvPr/>
        </p:nvGraphicFramePr>
        <p:xfrm>
          <a:off x="459838" y="1364400"/>
          <a:ext cx="3000000" cy="3000000"/>
        </p:xfrm>
        <a:graphic>
          <a:graphicData uri="http://schemas.openxmlformats.org/drawingml/2006/table">
            <a:tbl>
              <a:tblPr>
                <a:noFill/>
                <a:tableStyleId>{0CEBBAAC-CBB0-4568-A973-706BE1F8ED6B}</a:tableStyleId>
              </a:tblPr>
              <a:tblGrid>
                <a:gridCol w="128110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Waiters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Delivery Drivers</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Chefs-In-Training</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21" name="Google Shape;421;p25"/>
          <p:cNvSpPr/>
          <p:nvPr/>
        </p:nvSpPr>
        <p:spPr>
          <a:xfrm>
            <a:off x="1901688"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1904088" y="15324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2037688"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1767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1903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2039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2175288"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2851963"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2987963" y="21980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2715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2851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2987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3123963" y="25638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3659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3795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3931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4067488" y="1861963"/>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3659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3795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3931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4067488" y="15827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3659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3795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3931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4067500" y="1464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2849788" y="15236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2985788" y="152360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3795500" y="2203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3931500" y="2203425"/>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25"/>
          <p:cNvCxnSpPr/>
          <p:nvPr/>
        </p:nvCxnSpPr>
        <p:spPr>
          <a:xfrm rot="10800000">
            <a:off x="503725" y="1392750"/>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51" name="Google Shape;451;p25"/>
          <p:cNvCxnSpPr/>
          <p:nvPr/>
        </p:nvCxnSpPr>
        <p:spPr>
          <a:xfrm rot="10800000">
            <a:off x="503725" y="1744487"/>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52" name="Google Shape;452;p25"/>
          <p:cNvCxnSpPr/>
          <p:nvPr/>
        </p:nvCxnSpPr>
        <p:spPr>
          <a:xfrm rot="10800000">
            <a:off x="503725" y="2080575"/>
            <a:ext cx="3936300" cy="600"/>
          </a:xfrm>
          <a:prstGeom prst="straightConnector1">
            <a:avLst/>
          </a:prstGeom>
          <a:noFill/>
          <a:ln cap="flat" cmpd="sng" w="9525">
            <a:solidFill>
              <a:srgbClr val="99242C"/>
            </a:solidFill>
            <a:prstDash val="solid"/>
            <a:round/>
            <a:headEnd len="med" w="med" type="none"/>
            <a:tailEnd len="med" w="med" type="none"/>
          </a:ln>
        </p:spPr>
      </p:cxnSp>
      <p:cxnSp>
        <p:nvCxnSpPr>
          <p:cNvPr id="453" name="Google Shape;453;p25"/>
          <p:cNvCxnSpPr/>
          <p:nvPr/>
        </p:nvCxnSpPr>
        <p:spPr>
          <a:xfrm rot="10800000">
            <a:off x="503725" y="2399375"/>
            <a:ext cx="3936300" cy="600"/>
          </a:xfrm>
          <a:prstGeom prst="straightConnector1">
            <a:avLst/>
          </a:prstGeom>
          <a:noFill/>
          <a:ln cap="flat" cmpd="sng" w="9525">
            <a:solidFill>
              <a:srgbClr val="99242C"/>
            </a:solidFill>
            <a:prstDash val="solid"/>
            <a:round/>
            <a:headEnd len="med" w="med" type="none"/>
            <a:tailEnd len="med" w="med" type="none"/>
          </a:ln>
        </p:spPr>
      </p:cxnSp>
      <p:sp>
        <p:nvSpPr>
          <p:cNvPr id="454" name="Google Shape;454;p25"/>
          <p:cNvSpPr txBox="1"/>
          <p:nvPr/>
        </p:nvSpPr>
        <p:spPr>
          <a:xfrm>
            <a:off x="503850" y="8649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Number of Employee Shifts</a:t>
            </a:r>
            <a:endParaRPr b="1">
              <a:solidFill>
                <a:srgbClr val="FFFFFF"/>
              </a:solidFill>
              <a:latin typeface="Times New Roman"/>
              <a:ea typeface="Times New Roman"/>
              <a:cs typeface="Times New Roman"/>
              <a:sym typeface="Times New Roman"/>
            </a:endParaRPr>
          </a:p>
        </p:txBody>
      </p:sp>
      <p:sp>
        <p:nvSpPr>
          <p:cNvPr id="455" name="Google Shape;455;p25"/>
          <p:cNvSpPr/>
          <p:nvPr/>
        </p:nvSpPr>
        <p:spPr>
          <a:xfrm>
            <a:off x="1709300" y="1199375"/>
            <a:ext cx="8418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2643675" y="1193050"/>
            <a:ext cx="8418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3578050" y="1193050"/>
            <a:ext cx="8418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txBox="1"/>
          <p:nvPr/>
        </p:nvSpPr>
        <p:spPr>
          <a:xfrm>
            <a:off x="503850" y="2795950"/>
            <a:ext cx="39363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Financial Analysis</a:t>
            </a:r>
            <a:endParaRPr b="1">
              <a:solidFill>
                <a:srgbClr val="FFFFFF"/>
              </a:solidFill>
              <a:latin typeface="Times New Roman"/>
              <a:ea typeface="Times New Roman"/>
              <a:cs typeface="Times New Roman"/>
              <a:sym typeface="Times New Roman"/>
            </a:endParaRPr>
          </a:p>
        </p:txBody>
      </p:sp>
      <p:graphicFrame>
        <p:nvGraphicFramePr>
          <p:cNvPr id="459" name="Google Shape;459;p25"/>
          <p:cNvGraphicFramePr/>
          <p:nvPr/>
        </p:nvGraphicFramePr>
        <p:xfrm>
          <a:off x="351438" y="3511625"/>
          <a:ext cx="3000000" cy="3000000"/>
        </p:xfrm>
        <a:graphic>
          <a:graphicData uri="http://schemas.openxmlformats.org/drawingml/2006/table">
            <a:tbl>
              <a:tblPr>
                <a:noFill/>
                <a:tableStyleId>{0CEBBAAC-CBB0-4568-A973-706BE1F8ED6B}</a:tableStyleId>
              </a:tblPr>
              <a:tblGrid>
                <a:gridCol w="1581050"/>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Delivery/Takeout</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Weekly Omakase</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Daily Occupancy</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460" name="Google Shape;460;p25"/>
          <p:cNvCxnSpPr/>
          <p:nvPr/>
        </p:nvCxnSpPr>
        <p:spPr>
          <a:xfrm rot="10800000">
            <a:off x="559225" y="3526350"/>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461" name="Google Shape;461;p25"/>
          <p:cNvCxnSpPr/>
          <p:nvPr/>
        </p:nvCxnSpPr>
        <p:spPr>
          <a:xfrm rot="10800000">
            <a:off x="559225" y="3878087"/>
            <a:ext cx="3880800" cy="600"/>
          </a:xfrm>
          <a:prstGeom prst="straightConnector1">
            <a:avLst/>
          </a:prstGeom>
          <a:noFill/>
          <a:ln cap="flat" cmpd="sng" w="9525">
            <a:solidFill>
              <a:srgbClr val="99242C"/>
            </a:solidFill>
            <a:prstDash val="solid"/>
            <a:round/>
            <a:headEnd len="med" w="med" type="none"/>
            <a:tailEnd len="med" w="med" type="none"/>
          </a:ln>
        </p:spPr>
      </p:cxnSp>
      <p:cxnSp>
        <p:nvCxnSpPr>
          <p:cNvPr id="462" name="Google Shape;462;p25"/>
          <p:cNvCxnSpPr/>
          <p:nvPr/>
        </p:nvCxnSpPr>
        <p:spPr>
          <a:xfrm rot="10800000">
            <a:off x="559225" y="4214175"/>
            <a:ext cx="3880800" cy="600"/>
          </a:xfrm>
          <a:prstGeom prst="straightConnector1">
            <a:avLst/>
          </a:prstGeom>
          <a:noFill/>
          <a:ln cap="flat" cmpd="sng" w="9525">
            <a:solidFill>
              <a:srgbClr val="99242C"/>
            </a:solidFill>
            <a:prstDash val="solid"/>
            <a:round/>
            <a:headEnd len="med" w="med" type="none"/>
            <a:tailEnd len="med" w="med" type="none"/>
          </a:ln>
        </p:spPr>
      </p:cxnSp>
      <p:sp>
        <p:nvSpPr>
          <p:cNvPr id="463" name="Google Shape;463;p25"/>
          <p:cNvSpPr/>
          <p:nvPr/>
        </p:nvSpPr>
        <p:spPr>
          <a:xfrm>
            <a:off x="1861700" y="3125050"/>
            <a:ext cx="744600" cy="128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2770675" y="3125050"/>
            <a:ext cx="744600" cy="128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2782138"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3152313"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1857363"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2227538"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3679650" y="3325738"/>
            <a:ext cx="383100" cy="128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4049825" y="3325738"/>
            <a:ext cx="383100" cy="128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3679650" y="3125050"/>
            <a:ext cx="744600" cy="128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2" name="Google Shape;472;p25"/>
          <p:cNvGraphicFramePr/>
          <p:nvPr/>
        </p:nvGraphicFramePr>
        <p:xfrm>
          <a:off x="1768238"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73" name="Google Shape;473;p25"/>
          <p:cNvGraphicFramePr/>
          <p:nvPr/>
        </p:nvGraphicFramePr>
        <p:xfrm>
          <a:off x="2231425"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74" name="Google Shape;474;p25"/>
          <p:cNvGraphicFramePr/>
          <p:nvPr/>
        </p:nvGraphicFramePr>
        <p:xfrm>
          <a:off x="2686613"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75" name="Google Shape;475;p25"/>
          <p:cNvGraphicFramePr/>
          <p:nvPr/>
        </p:nvGraphicFramePr>
        <p:xfrm>
          <a:off x="3149800"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76" name="Google Shape;476;p25"/>
          <p:cNvGraphicFramePr/>
          <p:nvPr/>
        </p:nvGraphicFramePr>
        <p:xfrm>
          <a:off x="3579788"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19</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77" name="Google Shape;477;p25"/>
          <p:cNvGraphicFramePr/>
          <p:nvPr/>
        </p:nvGraphicFramePr>
        <p:xfrm>
          <a:off x="4042975" y="3522950"/>
          <a:ext cx="3000000" cy="3000000"/>
        </p:xfrm>
        <a:graphic>
          <a:graphicData uri="http://schemas.openxmlformats.org/drawingml/2006/table">
            <a:tbl>
              <a:tblPr>
                <a:noFill/>
                <a:tableStyleId>{0CEBBAAC-CBB0-4568-A973-706BE1F8ED6B}</a:tableStyleId>
              </a:tblPr>
              <a:tblGrid>
                <a:gridCol w="481125"/>
              </a:tblGrid>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30</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9150">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7</a:t>
                      </a: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478" name="Google Shape;478;p25"/>
          <p:cNvGrpSpPr/>
          <p:nvPr/>
        </p:nvGrpSpPr>
        <p:grpSpPr>
          <a:xfrm>
            <a:off x="503725" y="4639200"/>
            <a:ext cx="3880820" cy="179100"/>
            <a:chOff x="503725" y="4563000"/>
            <a:chExt cx="3880820" cy="179100"/>
          </a:xfrm>
        </p:grpSpPr>
        <p:sp>
          <p:nvSpPr>
            <p:cNvPr id="479" name="Google Shape;479;p25"/>
            <p:cNvSpPr/>
            <p:nvPr/>
          </p:nvSpPr>
          <p:spPr>
            <a:xfrm>
              <a:off x="503725" y="4563000"/>
              <a:ext cx="762600" cy="179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1</a:t>
              </a:r>
              <a:endParaRPr sz="1000">
                <a:latin typeface="Times New Roman"/>
                <a:ea typeface="Times New Roman"/>
                <a:cs typeface="Times New Roman"/>
                <a:sym typeface="Times New Roman"/>
              </a:endParaRPr>
            </a:p>
          </p:txBody>
        </p:sp>
        <p:sp>
          <p:nvSpPr>
            <p:cNvPr id="480" name="Google Shape;480;p25"/>
            <p:cNvSpPr/>
            <p:nvPr/>
          </p:nvSpPr>
          <p:spPr>
            <a:xfrm>
              <a:off x="1266305" y="4563000"/>
              <a:ext cx="762600" cy="1791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2</a:t>
              </a:r>
              <a:endParaRPr sz="1000">
                <a:latin typeface="Times New Roman"/>
                <a:ea typeface="Times New Roman"/>
                <a:cs typeface="Times New Roman"/>
                <a:sym typeface="Times New Roman"/>
              </a:endParaRPr>
            </a:p>
          </p:txBody>
        </p:sp>
        <p:sp>
          <p:nvSpPr>
            <p:cNvPr id="481" name="Google Shape;481;p25"/>
            <p:cNvSpPr/>
            <p:nvPr/>
          </p:nvSpPr>
          <p:spPr>
            <a:xfrm>
              <a:off x="2028885" y="4563000"/>
              <a:ext cx="762600" cy="179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3</a:t>
              </a:r>
              <a:endParaRPr sz="1000">
                <a:latin typeface="Times New Roman"/>
                <a:ea typeface="Times New Roman"/>
                <a:cs typeface="Times New Roman"/>
                <a:sym typeface="Times New Roman"/>
              </a:endParaRPr>
            </a:p>
          </p:txBody>
        </p:sp>
        <p:sp>
          <p:nvSpPr>
            <p:cNvPr id="482" name="Google Shape;482;p25"/>
            <p:cNvSpPr/>
            <p:nvPr/>
          </p:nvSpPr>
          <p:spPr>
            <a:xfrm>
              <a:off x="2770675" y="4563000"/>
              <a:ext cx="893700" cy="17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Break Even</a:t>
              </a:r>
              <a:endParaRPr sz="1000">
                <a:latin typeface="Times New Roman"/>
                <a:ea typeface="Times New Roman"/>
                <a:cs typeface="Times New Roman"/>
                <a:sym typeface="Times New Roman"/>
              </a:endParaRPr>
            </a:p>
          </p:txBody>
        </p:sp>
        <p:sp>
          <p:nvSpPr>
            <p:cNvPr id="483" name="Google Shape;483;p25"/>
            <p:cNvSpPr/>
            <p:nvPr/>
          </p:nvSpPr>
          <p:spPr>
            <a:xfrm>
              <a:off x="3621945" y="4563000"/>
              <a:ext cx="762600" cy="179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Projected</a:t>
              </a:r>
              <a:endParaRPr sz="1000">
                <a:latin typeface="Times New Roman"/>
                <a:ea typeface="Times New Roman"/>
                <a:cs typeface="Times New Roman"/>
                <a:sym typeface="Times New Roman"/>
              </a:endParaRPr>
            </a:p>
          </p:txBody>
        </p:sp>
      </p:grpSp>
      <p:sp>
        <p:nvSpPr>
          <p:cNvPr id="484" name="Google Shape;484;p25"/>
          <p:cNvSpPr txBox="1"/>
          <p:nvPr/>
        </p:nvSpPr>
        <p:spPr>
          <a:xfrm>
            <a:off x="4659125" y="864950"/>
            <a:ext cx="38289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Profit Projections</a:t>
            </a:r>
            <a:endParaRPr b="1">
              <a:solidFill>
                <a:srgbClr val="FFFFFF"/>
              </a:solidFill>
              <a:latin typeface="Times New Roman"/>
              <a:ea typeface="Times New Roman"/>
              <a:cs typeface="Times New Roman"/>
              <a:sym typeface="Times New Roman"/>
            </a:endParaRPr>
          </a:p>
        </p:txBody>
      </p:sp>
      <p:sp>
        <p:nvSpPr>
          <p:cNvPr id="485" name="Google Shape;485;p25"/>
          <p:cNvSpPr/>
          <p:nvPr/>
        </p:nvSpPr>
        <p:spPr>
          <a:xfrm>
            <a:off x="2040088" y="1532450"/>
            <a:ext cx="69600" cy="72900"/>
          </a:xfrm>
          <a:prstGeom prst="rect">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txBox="1"/>
          <p:nvPr/>
        </p:nvSpPr>
        <p:spPr>
          <a:xfrm>
            <a:off x="4713013" y="2795950"/>
            <a:ext cx="18105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Assumptions</a:t>
            </a:r>
            <a:endParaRPr b="1">
              <a:solidFill>
                <a:srgbClr val="FFFFFF"/>
              </a:solidFill>
              <a:latin typeface="Times New Roman"/>
              <a:ea typeface="Times New Roman"/>
              <a:cs typeface="Times New Roman"/>
              <a:sym typeface="Times New Roman"/>
            </a:endParaRPr>
          </a:p>
        </p:txBody>
      </p:sp>
      <p:sp>
        <p:nvSpPr>
          <p:cNvPr id="487" name="Google Shape;487;p25"/>
          <p:cNvSpPr txBox="1"/>
          <p:nvPr/>
        </p:nvSpPr>
        <p:spPr>
          <a:xfrm>
            <a:off x="6677513" y="2795950"/>
            <a:ext cx="1810500" cy="256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Synergy</a:t>
            </a:r>
            <a:endParaRPr b="1">
              <a:solidFill>
                <a:srgbClr val="FFFFFF"/>
              </a:solidFill>
              <a:latin typeface="Times New Roman"/>
              <a:ea typeface="Times New Roman"/>
              <a:cs typeface="Times New Roman"/>
              <a:sym typeface="Times New Roman"/>
            </a:endParaRPr>
          </a:p>
        </p:txBody>
      </p:sp>
      <p:sp>
        <p:nvSpPr>
          <p:cNvPr id="488" name="Google Shape;488;p25"/>
          <p:cNvSpPr txBox="1"/>
          <p:nvPr/>
        </p:nvSpPr>
        <p:spPr>
          <a:xfrm>
            <a:off x="4713025" y="3090725"/>
            <a:ext cx="1964400" cy="1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Monthly Fixed Cost</a:t>
            </a:r>
            <a:r>
              <a:rPr b="1" lang="en" sz="1200">
                <a:solidFill>
                  <a:srgbClr val="C00000"/>
                </a:solidFill>
                <a:latin typeface="Times New Roman"/>
                <a:ea typeface="Times New Roman"/>
                <a:cs typeface="Times New Roman"/>
                <a:sym typeface="Times New Roman"/>
              </a:rPr>
              <a:t> </a:t>
            </a:r>
            <a:r>
              <a:rPr lang="en" sz="1100">
                <a:latin typeface="Times New Roman"/>
                <a:ea typeface="Times New Roman"/>
                <a:cs typeface="Times New Roman"/>
                <a:sym typeface="Times New Roman"/>
              </a:rPr>
              <a:t>of up to $16,300 for rent and utilities</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Number of shifts will be </a:t>
            </a:r>
            <a:r>
              <a:rPr b="1" lang="en" sz="1100">
                <a:solidFill>
                  <a:srgbClr val="99242C"/>
                </a:solidFill>
                <a:latin typeface="Times New Roman"/>
                <a:ea typeface="Times New Roman"/>
                <a:cs typeface="Times New Roman"/>
                <a:sym typeface="Times New Roman"/>
              </a:rPr>
              <a:t>scaled</a:t>
            </a:r>
            <a:r>
              <a:rPr lang="en" sz="1100">
                <a:latin typeface="Times New Roman"/>
                <a:ea typeface="Times New Roman"/>
                <a:cs typeface="Times New Roman"/>
                <a:sym typeface="Times New Roman"/>
              </a:rPr>
              <a:t> based on customer demand.</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Omakase break-even refers to being able to pay all chefs a </a:t>
            </a:r>
            <a:r>
              <a:rPr b="1" lang="en" sz="1100">
                <a:solidFill>
                  <a:srgbClr val="99242C"/>
                </a:solidFill>
                <a:latin typeface="Times New Roman"/>
                <a:ea typeface="Times New Roman"/>
                <a:cs typeface="Times New Roman"/>
                <a:sym typeface="Times New Roman"/>
              </a:rPr>
              <a:t>minimum of $400 </a:t>
            </a:r>
            <a:r>
              <a:rPr lang="en" sz="1100">
                <a:latin typeface="Times New Roman"/>
                <a:ea typeface="Times New Roman"/>
                <a:cs typeface="Times New Roman"/>
                <a:sym typeface="Times New Roman"/>
              </a:rPr>
              <a:t>weekly.</a:t>
            </a:r>
            <a:endParaRPr sz="1100">
              <a:latin typeface="Times New Roman"/>
              <a:ea typeface="Times New Roman"/>
              <a:cs typeface="Times New Roman"/>
              <a:sym typeface="Times New Roman"/>
            </a:endParaRPr>
          </a:p>
        </p:txBody>
      </p:sp>
      <p:sp>
        <p:nvSpPr>
          <p:cNvPr id="489" name="Google Shape;489;p25"/>
          <p:cNvSpPr txBox="1"/>
          <p:nvPr/>
        </p:nvSpPr>
        <p:spPr>
          <a:xfrm>
            <a:off x="6700400" y="3113775"/>
            <a:ext cx="1861500" cy="16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In phase 3, chefs who are trained for Omakase </a:t>
            </a:r>
            <a:r>
              <a:rPr b="1" lang="en" sz="1100">
                <a:solidFill>
                  <a:srgbClr val="99242C"/>
                </a:solidFill>
                <a:latin typeface="Times New Roman"/>
                <a:ea typeface="Times New Roman"/>
                <a:cs typeface="Times New Roman"/>
                <a:sym typeface="Times New Roman"/>
              </a:rPr>
              <a:t>can operate in dine-in settings</a:t>
            </a:r>
            <a:r>
              <a:rPr lang="en" sz="1100">
                <a:latin typeface="Times New Roman"/>
                <a:ea typeface="Times New Roman"/>
                <a:cs typeface="Times New Roman"/>
                <a:sym typeface="Times New Roman"/>
              </a:rPr>
              <a:t> as needed.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simplified menu can also be </a:t>
            </a:r>
            <a:r>
              <a:rPr lang="en" sz="1100">
                <a:latin typeface="Times New Roman"/>
                <a:ea typeface="Times New Roman"/>
                <a:cs typeface="Times New Roman"/>
                <a:sym typeface="Times New Roman"/>
              </a:rPr>
              <a:t>optimized to create an economy of scale via </a:t>
            </a:r>
            <a:r>
              <a:rPr b="1" lang="en" sz="1100">
                <a:solidFill>
                  <a:srgbClr val="99242C"/>
                </a:solidFill>
                <a:latin typeface="Times New Roman"/>
                <a:ea typeface="Times New Roman"/>
                <a:cs typeface="Times New Roman"/>
                <a:sym typeface="Times New Roman"/>
              </a:rPr>
              <a:t>better supply chain</a:t>
            </a: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efficiencies</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cxnSp>
        <p:nvCxnSpPr>
          <p:cNvPr id="490" name="Google Shape;490;p25"/>
          <p:cNvCxnSpPr/>
          <p:nvPr/>
        </p:nvCxnSpPr>
        <p:spPr>
          <a:xfrm>
            <a:off x="447950" y="701400"/>
            <a:ext cx="8207700" cy="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25"/>
          <p:cNvSpPr txBox="1"/>
          <p:nvPr/>
        </p:nvSpPr>
        <p:spPr>
          <a:xfrm>
            <a:off x="6960450" y="2183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Financials</a:t>
            </a:r>
            <a:endParaRPr b="1">
              <a:latin typeface="Times New Roman"/>
              <a:ea typeface="Times New Roman"/>
              <a:cs typeface="Times New Roman"/>
              <a:sym typeface="Times New Roman"/>
            </a:endParaRPr>
          </a:p>
        </p:txBody>
      </p:sp>
      <p:sp>
        <p:nvSpPr>
          <p:cNvPr id="492" name="Google Shape;492;p25"/>
          <p:cNvSpPr txBox="1"/>
          <p:nvPr/>
        </p:nvSpPr>
        <p:spPr>
          <a:xfrm>
            <a:off x="6677525" y="1132825"/>
            <a:ext cx="18105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242C"/>
                </a:solidFill>
                <a:latin typeface="Times New Roman"/>
                <a:ea typeface="Times New Roman"/>
                <a:cs typeface="Times New Roman"/>
                <a:sym typeface="Times New Roman"/>
              </a:rPr>
              <a:t>Profits </a:t>
            </a:r>
            <a:r>
              <a:rPr lang="en" sz="1200">
                <a:latin typeface="Times New Roman"/>
                <a:ea typeface="Times New Roman"/>
                <a:cs typeface="Times New Roman"/>
                <a:sym typeface="Times New Roman"/>
              </a:rPr>
              <a:t>scale</a:t>
            </a:r>
            <a:r>
              <a:rPr lang="en" sz="1100">
                <a:latin typeface="Times New Roman"/>
                <a:ea typeface="Times New Roman"/>
                <a:cs typeface="Times New Roman"/>
                <a:sym typeface="Times New Roman"/>
              </a:rPr>
              <a:t> and accumulate as phases progress.</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sz="1100">
                <a:solidFill>
                  <a:srgbClr val="99242C"/>
                </a:solidFill>
                <a:latin typeface="Times New Roman"/>
                <a:ea typeface="Times New Roman"/>
                <a:cs typeface="Times New Roman"/>
                <a:sym typeface="Times New Roman"/>
              </a:rPr>
              <a:t>Net Profit </a:t>
            </a:r>
            <a:r>
              <a:rPr lang="en" sz="1100">
                <a:latin typeface="Times New Roman"/>
                <a:ea typeface="Times New Roman"/>
                <a:cs typeface="Times New Roman"/>
                <a:sym typeface="Times New Roman"/>
              </a:rPr>
              <a:t>margins for each phase will vary around 2% to 6%, as expected for the dining industry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pic>
        <p:nvPicPr>
          <p:cNvPr id="493" name="Google Shape;493;p25" title="Chart"/>
          <p:cNvPicPr preferRelativeResize="0"/>
          <p:nvPr/>
        </p:nvPicPr>
        <p:blipFill>
          <a:blip r:embed="rId3">
            <a:alphaModFix/>
          </a:blip>
          <a:stretch>
            <a:fillRect/>
          </a:stretch>
        </p:blipFill>
        <p:spPr>
          <a:xfrm>
            <a:off x="4649325" y="1168351"/>
            <a:ext cx="1861501" cy="1598108"/>
          </a:xfrm>
          <a:prstGeom prst="rect">
            <a:avLst/>
          </a:prstGeom>
          <a:noFill/>
          <a:ln>
            <a:noFill/>
          </a:ln>
        </p:spPr>
      </p:pic>
      <p:sp>
        <p:nvSpPr>
          <p:cNvPr id="494" name="Google Shape;494;p25"/>
          <p:cNvSpPr txBox="1"/>
          <p:nvPr/>
        </p:nvSpPr>
        <p:spPr>
          <a:xfrm>
            <a:off x="5053025" y="2364825"/>
            <a:ext cx="1466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E  R           </a:t>
            </a:r>
            <a:r>
              <a:rPr lang="en" sz="800">
                <a:solidFill>
                  <a:schemeClr val="dk1"/>
                </a:solidFill>
                <a:latin typeface="Times New Roman"/>
                <a:ea typeface="Times New Roman"/>
                <a:cs typeface="Times New Roman"/>
                <a:sym typeface="Times New Roman"/>
              </a:rPr>
              <a:t>E  R           E  R </a:t>
            </a: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495" name="Google Shape;495;p25"/>
          <p:cNvSpPr txBox="1"/>
          <p:nvPr/>
        </p:nvSpPr>
        <p:spPr>
          <a:xfrm>
            <a:off x="4962175" y="1166825"/>
            <a:ext cx="1466100" cy="197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Expense and Revenue</a:t>
            </a:r>
            <a:endParaRPr sz="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aphicFrame>
        <p:nvGraphicFramePr>
          <p:cNvPr id="500" name="Google Shape;500;p26"/>
          <p:cNvGraphicFramePr/>
          <p:nvPr/>
        </p:nvGraphicFramePr>
        <p:xfrm>
          <a:off x="467202" y="1458393"/>
          <a:ext cx="3000000" cy="3000000"/>
        </p:xfrm>
        <a:graphic>
          <a:graphicData uri="http://schemas.openxmlformats.org/drawingml/2006/table">
            <a:tbl>
              <a:tblPr>
                <a:noFill/>
                <a:tableStyleId>{FA59A8B8-08C9-4CD9-97FD-6E9DB2C14FCB}</a:tableStyleId>
              </a:tblPr>
              <a:tblGrid>
                <a:gridCol w="1836325"/>
                <a:gridCol w="1032725"/>
                <a:gridCol w="1032725"/>
                <a:gridCol w="1032725"/>
              </a:tblGrid>
              <a:tr h="257875">
                <a:tc gridSpan="4">
                  <a:txBody>
                    <a:bodyPr/>
                    <a:lstStyle/>
                    <a:p>
                      <a:pPr indent="0" lvl="0" marL="0" marR="0" rtl="0" algn="ctr">
                        <a:lnSpc>
                          <a:spcPct val="100000"/>
                        </a:lnSpc>
                        <a:spcBef>
                          <a:spcPts val="0"/>
                        </a:spcBef>
                        <a:spcAft>
                          <a:spcPts val="0"/>
                        </a:spcAft>
                        <a:buClr>
                          <a:schemeClr val="lt1"/>
                        </a:buClr>
                        <a:buSzPts val="1200"/>
                        <a:buFont typeface="Cambria"/>
                        <a:buNone/>
                      </a:pPr>
                      <a:r>
                        <a:rPr b="1" lang="en" sz="1200" u="none" cap="none" strike="noStrike">
                          <a:solidFill>
                            <a:schemeClr val="lt1"/>
                          </a:solidFill>
                          <a:latin typeface="Cambria"/>
                          <a:ea typeface="Cambria"/>
                          <a:cs typeface="Cambria"/>
                          <a:sym typeface="Cambria"/>
                        </a:rPr>
                        <a:t>Implementation Timeline</a:t>
                      </a:r>
                      <a:endParaRPr b="1" i="0" sz="1200" u="none" cap="none" strike="noStrike">
                        <a:solidFill>
                          <a:schemeClr val="lt1"/>
                        </a:solidFill>
                        <a:latin typeface="Cambria"/>
                        <a:ea typeface="Cambria"/>
                        <a:cs typeface="Cambria"/>
                        <a:sym typeface="Cambria"/>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9242C"/>
                    </a:solidFill>
                  </a:tcPr>
                </a:tc>
                <a:tc hMerge="1"/>
                <a:tc hMerge="1"/>
                <a:tc hMerge="1"/>
              </a:tr>
              <a:tr h="249975">
                <a:tc rowSpan="2">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Activity</a:t>
                      </a:r>
                      <a:endParaRPr b="1"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1</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2</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Phase 3</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r>
              <a:tr h="294550">
                <a:tc vMerge="1"/>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Aug - Sept. 2020</a:t>
                      </a:r>
                      <a:endParaRPr b="1"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Sept - Fall 2021</a:t>
                      </a:r>
                      <a:endParaRPr b="1"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 sz="1000">
                          <a:latin typeface="Times New Roman"/>
                          <a:ea typeface="Times New Roman"/>
                          <a:cs typeface="Times New Roman"/>
                          <a:sym typeface="Times New Roman"/>
                        </a:rPr>
                        <a:t>Fall 2021 + </a:t>
                      </a:r>
                      <a:endParaRPr b="1"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chemeClr val="lt1"/>
                    </a:solidFill>
                  </a:tcPr>
                </a:tc>
              </a:tr>
              <a:tr h="24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Website Design + Launch</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4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Delivery/Pick-Up Service</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cap="none" strike="noStrike">
                          <a:latin typeface="Times New Roman"/>
                          <a:ea typeface="Times New Roman"/>
                          <a:cs typeface="Times New Roman"/>
                          <a:sym typeface="Times New Roman"/>
                        </a:rPr>
                        <a:t>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49975">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Chef Enrichment Program</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4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r>
                        <a:rPr lang="en" sz="1000">
                          <a:solidFill>
                            <a:schemeClr val="dk1"/>
                          </a:solidFill>
                          <a:latin typeface="Times New Roman"/>
                          <a:ea typeface="Times New Roman"/>
                          <a:cs typeface="Times New Roman"/>
                          <a:sym typeface="Times New Roman"/>
                        </a:rPr>
                        <a:t>Omakase Service </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49975">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Employee Housing Subsidy</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cap="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D9EAD3"/>
                    </a:solidFill>
                  </a:tcPr>
                </a:tc>
              </a:tr>
              <a:tr h="24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r>
                        <a:rPr lang="en" sz="1000">
                          <a:solidFill>
                            <a:schemeClr val="dk1"/>
                          </a:solidFill>
                          <a:latin typeface="Times New Roman"/>
                          <a:ea typeface="Times New Roman"/>
                          <a:cs typeface="Times New Roman"/>
                          <a:sym typeface="Times New Roman"/>
                        </a:rPr>
                        <a:t>Menu Redesign </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rPr lang="en" sz="1000" u="none" strike="noStrike">
                          <a:latin typeface="Times New Roman"/>
                          <a:ea typeface="Times New Roman"/>
                          <a:cs typeface="Times New Roman"/>
                          <a:sym typeface="Times New Roman"/>
                        </a:rPr>
                        <a:t>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87700">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Other Rebranding Initiatives</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49975">
                <a:tc>
                  <a:txBody>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 </a:t>
                      </a:r>
                      <a:r>
                        <a:rPr lang="en" sz="1000">
                          <a:solidFill>
                            <a:schemeClr val="dk1"/>
                          </a:solidFill>
                          <a:latin typeface="Times New Roman"/>
                          <a:ea typeface="Times New Roman"/>
                          <a:cs typeface="Times New Roman"/>
                          <a:sym typeface="Times New Roman"/>
                        </a:rPr>
                        <a:t>Dine-In Renovations</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solidFill>
                      <a:srgbClr val="FCE5CD"/>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99242C"/>
                      </a:solidFill>
                      <a:prstDash val="solid"/>
                      <a:round/>
                      <a:headEnd len="sm" w="sm" type="none"/>
                      <a:tailEnd len="sm" w="sm" type="none"/>
                    </a:lnB>
                  </a:tcPr>
                </a:tc>
              </a:tr>
              <a:tr h="249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r>
                        <a:rPr lang="en" sz="1000">
                          <a:solidFill>
                            <a:schemeClr val="dk1"/>
                          </a:solidFill>
                          <a:latin typeface="Times New Roman"/>
                          <a:ea typeface="Times New Roman"/>
                          <a:cs typeface="Times New Roman"/>
                          <a:sym typeface="Times New Roman"/>
                        </a:rPr>
                        <a:t>Dine-In Service</a:t>
                      </a:r>
                      <a:endParaRPr sz="1000">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i="0" sz="1000" u="none" strike="noStrike">
                        <a:solidFill>
                          <a:srgbClr val="000000"/>
                        </a:solidFill>
                        <a:latin typeface="Times New Roman"/>
                        <a:ea typeface="Times New Roman"/>
                        <a:cs typeface="Times New Roman"/>
                        <a:sym typeface="Times New Roman"/>
                      </a:endParaRPr>
                    </a:p>
                  </a:txBody>
                  <a:tcPr marT="6700" marB="0" marR="6700" marL="6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9242C"/>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9EAD3"/>
                    </a:solidFill>
                  </a:tcPr>
                </a:tc>
              </a:tr>
            </a:tbl>
          </a:graphicData>
        </a:graphic>
      </p:graphicFrame>
      <p:sp>
        <p:nvSpPr>
          <p:cNvPr id="501" name="Google Shape;501;p26"/>
          <p:cNvSpPr/>
          <p:nvPr/>
        </p:nvSpPr>
        <p:spPr>
          <a:xfrm>
            <a:off x="8677540" y="-112854"/>
            <a:ext cx="446100" cy="344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2" name="Google Shape;502;p26"/>
          <p:cNvSpPr txBox="1"/>
          <p:nvPr/>
        </p:nvSpPr>
        <p:spPr>
          <a:xfrm>
            <a:off x="6155275" y="936325"/>
            <a:ext cx="2525400" cy="2406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Probability of Risk Occurring</a:t>
            </a:r>
            <a:endParaRPr b="1" sz="1100">
              <a:latin typeface="Times New Roman"/>
              <a:ea typeface="Times New Roman"/>
              <a:cs typeface="Times New Roman"/>
              <a:sym typeface="Times New Roman"/>
            </a:endParaRPr>
          </a:p>
        </p:txBody>
      </p:sp>
      <p:sp>
        <p:nvSpPr>
          <p:cNvPr id="503" name="Google Shape;503;p26"/>
          <p:cNvSpPr txBox="1"/>
          <p:nvPr/>
        </p:nvSpPr>
        <p:spPr>
          <a:xfrm>
            <a:off x="6151650" y="1226200"/>
            <a:ext cx="1268400" cy="15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Low</a:t>
            </a:r>
            <a:endParaRPr sz="1100"/>
          </a:p>
        </p:txBody>
      </p:sp>
      <p:sp>
        <p:nvSpPr>
          <p:cNvPr id="504" name="Google Shape;504;p26"/>
          <p:cNvSpPr txBox="1"/>
          <p:nvPr/>
        </p:nvSpPr>
        <p:spPr>
          <a:xfrm>
            <a:off x="7407005" y="1226200"/>
            <a:ext cx="1269900" cy="15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High</a:t>
            </a:r>
            <a:endParaRPr sz="1100"/>
          </a:p>
        </p:txBody>
      </p:sp>
      <p:sp>
        <p:nvSpPr>
          <p:cNvPr id="505" name="Google Shape;505;p26"/>
          <p:cNvSpPr txBox="1"/>
          <p:nvPr/>
        </p:nvSpPr>
        <p:spPr>
          <a:xfrm rot="-5400000">
            <a:off x="4784150" y="2227700"/>
            <a:ext cx="1978800" cy="240300"/>
          </a:xfrm>
          <a:prstGeom prst="rect">
            <a:avLst/>
          </a:prstGeom>
          <a:solidFill>
            <a:srgbClr val="99242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Cambria"/>
              <a:buNone/>
            </a:pPr>
            <a:r>
              <a:rPr b="1" i="0" lang="en" sz="1100" u="none" cap="none" strike="noStrike">
                <a:solidFill>
                  <a:srgbClr val="FFFFFF"/>
                </a:solidFill>
                <a:latin typeface="Times New Roman"/>
                <a:ea typeface="Times New Roman"/>
                <a:cs typeface="Times New Roman"/>
                <a:sym typeface="Times New Roman"/>
              </a:rPr>
              <a:t>Severity of Risk</a:t>
            </a:r>
            <a:endParaRPr b="1" sz="1100">
              <a:latin typeface="Times New Roman"/>
              <a:ea typeface="Times New Roman"/>
              <a:cs typeface="Times New Roman"/>
              <a:sym typeface="Times New Roman"/>
            </a:endParaRPr>
          </a:p>
        </p:txBody>
      </p:sp>
      <p:sp>
        <p:nvSpPr>
          <p:cNvPr id="506" name="Google Shape;506;p26"/>
          <p:cNvSpPr txBox="1"/>
          <p:nvPr/>
        </p:nvSpPr>
        <p:spPr>
          <a:xfrm rot="-5400000">
            <a:off x="5598900" y="2707426"/>
            <a:ext cx="9186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High</a:t>
            </a:r>
            <a:endParaRPr sz="1100"/>
          </a:p>
        </p:txBody>
      </p:sp>
      <p:sp>
        <p:nvSpPr>
          <p:cNvPr id="507" name="Google Shape;507;p26"/>
          <p:cNvSpPr txBox="1"/>
          <p:nvPr/>
        </p:nvSpPr>
        <p:spPr>
          <a:xfrm rot="-5400000">
            <a:off x="5598900" y="1783828"/>
            <a:ext cx="918600" cy="21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4043"/>
              </a:buClr>
              <a:buSzPts val="900"/>
              <a:buFont typeface="Cambria"/>
              <a:buNone/>
            </a:pPr>
            <a:r>
              <a:rPr b="1" i="0" lang="en" sz="900" u="none" cap="none" strike="noStrike">
                <a:solidFill>
                  <a:srgbClr val="3E4043"/>
                </a:solidFill>
                <a:latin typeface="Cambria"/>
                <a:ea typeface="Cambria"/>
                <a:cs typeface="Cambria"/>
                <a:sym typeface="Cambria"/>
              </a:rPr>
              <a:t>Low</a:t>
            </a:r>
            <a:endParaRPr sz="1100"/>
          </a:p>
        </p:txBody>
      </p:sp>
      <p:sp>
        <p:nvSpPr>
          <p:cNvPr id="508" name="Google Shape;508;p26"/>
          <p:cNvSpPr/>
          <p:nvPr/>
        </p:nvSpPr>
        <p:spPr>
          <a:xfrm>
            <a:off x="6151650" y="1434400"/>
            <a:ext cx="1280100" cy="922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0" i="0" sz="1200" u="none" cap="none" strike="noStrike">
              <a:solidFill>
                <a:srgbClr val="000000"/>
              </a:solidFill>
              <a:latin typeface="Century Gothic"/>
              <a:ea typeface="Century Gothic"/>
              <a:cs typeface="Century Gothic"/>
              <a:sym typeface="Century Gothic"/>
            </a:endParaRPr>
          </a:p>
        </p:txBody>
      </p:sp>
      <p:sp>
        <p:nvSpPr>
          <p:cNvPr id="509" name="Google Shape;509;p26"/>
          <p:cNvSpPr/>
          <p:nvPr/>
        </p:nvSpPr>
        <p:spPr>
          <a:xfrm>
            <a:off x="7400418" y="1434400"/>
            <a:ext cx="1280100" cy="922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510" name="Google Shape;510;p26"/>
          <p:cNvSpPr/>
          <p:nvPr/>
        </p:nvSpPr>
        <p:spPr>
          <a:xfrm>
            <a:off x="6151651" y="2354330"/>
            <a:ext cx="1248900" cy="922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511" name="Google Shape;511;p26"/>
          <p:cNvSpPr/>
          <p:nvPr/>
        </p:nvSpPr>
        <p:spPr>
          <a:xfrm>
            <a:off x="7400418" y="2351661"/>
            <a:ext cx="1280100" cy="922200"/>
          </a:xfrm>
          <a:prstGeom prst="rect">
            <a:avLst/>
          </a:prstGeom>
          <a:solidFill>
            <a:schemeClr val="lt1"/>
          </a:solidFill>
          <a:ln cap="flat" cmpd="sng" w="9525">
            <a:solidFill>
              <a:srgbClr val="99242C"/>
            </a:solidFill>
            <a:prstDash val="solid"/>
            <a:miter lim="800000"/>
            <a:headEnd len="sm" w="sm" type="none"/>
            <a:tailEnd len="sm" w="sm" type="none"/>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Century Gothic"/>
              <a:ea typeface="Century Gothic"/>
              <a:cs typeface="Century Gothic"/>
              <a:sym typeface="Century Gothic"/>
            </a:endParaRPr>
          </a:p>
        </p:txBody>
      </p:sp>
      <p:sp>
        <p:nvSpPr>
          <p:cNvPr id="512" name="Google Shape;512;p26"/>
          <p:cNvSpPr/>
          <p:nvPr/>
        </p:nvSpPr>
        <p:spPr>
          <a:xfrm>
            <a:off x="5679801" y="3435994"/>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513" name="Google Shape;513;p26"/>
          <p:cNvSpPr/>
          <p:nvPr/>
        </p:nvSpPr>
        <p:spPr>
          <a:xfrm>
            <a:off x="5679814" y="3720235"/>
            <a:ext cx="240300" cy="240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514" name="Google Shape;514;p26"/>
          <p:cNvSpPr/>
          <p:nvPr/>
        </p:nvSpPr>
        <p:spPr>
          <a:xfrm>
            <a:off x="5679814" y="4004498"/>
            <a:ext cx="240300" cy="2403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515" name="Google Shape;515;p26"/>
          <p:cNvSpPr/>
          <p:nvPr/>
        </p:nvSpPr>
        <p:spPr>
          <a:xfrm>
            <a:off x="5679814" y="4276371"/>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516" name="Google Shape;516;p26"/>
          <p:cNvSpPr txBox="1"/>
          <p:nvPr>
            <p:ph idx="4294967295" type="ctrTitle"/>
          </p:nvPr>
        </p:nvSpPr>
        <p:spPr>
          <a:xfrm>
            <a:off x="347750" y="231550"/>
            <a:ext cx="6245400" cy="49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E</a:t>
            </a:r>
            <a:r>
              <a:rPr lang="en" sz="2000">
                <a:solidFill>
                  <a:srgbClr val="000000"/>
                </a:solidFill>
                <a:latin typeface="Times"/>
                <a:ea typeface="Times"/>
                <a:cs typeface="Times"/>
                <a:sym typeface="Times"/>
              </a:rPr>
              <a:t>nsuring sustainable future growth: </a:t>
            </a:r>
            <a:r>
              <a:rPr lang="en" sz="2000">
                <a:latin typeface="Times"/>
                <a:ea typeface="Times"/>
                <a:cs typeface="Times"/>
                <a:sym typeface="Times"/>
              </a:rPr>
              <a:t>implementation timeline, risks, and mitigation </a:t>
            </a:r>
            <a:endParaRPr sz="2000">
              <a:solidFill>
                <a:srgbClr val="000000"/>
              </a:solidFill>
              <a:latin typeface="Times"/>
              <a:ea typeface="Times"/>
              <a:cs typeface="Times"/>
              <a:sym typeface="Times"/>
            </a:endParaRPr>
          </a:p>
        </p:txBody>
      </p:sp>
      <p:sp>
        <p:nvSpPr>
          <p:cNvPr id="517" name="Google Shape;517;p26"/>
          <p:cNvSpPr txBox="1"/>
          <p:nvPr/>
        </p:nvSpPr>
        <p:spPr>
          <a:xfrm>
            <a:off x="6030650" y="3389200"/>
            <a:ext cx="2871300" cy="147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Higher Rent/Utilities Than Expected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Lower D</a:t>
            </a:r>
            <a:r>
              <a:rPr lang="en" sz="1200">
                <a:latin typeface="Times New Roman"/>
                <a:ea typeface="Times New Roman"/>
                <a:cs typeface="Times New Roman"/>
                <a:sym typeface="Times New Roman"/>
              </a:rPr>
              <a:t>elive</a:t>
            </a:r>
            <a:r>
              <a:rPr lang="en" sz="1200">
                <a:latin typeface="Times New Roman"/>
                <a:ea typeface="Times New Roman"/>
                <a:cs typeface="Times New Roman"/>
                <a:sym typeface="Times New Roman"/>
              </a:rPr>
              <a:t>ry Demand Than E</a:t>
            </a:r>
            <a:r>
              <a:rPr lang="en" sz="1200">
                <a:latin typeface="Times New Roman"/>
                <a:ea typeface="Times New Roman"/>
                <a:cs typeface="Times New Roman"/>
                <a:sym typeface="Times New Roman"/>
              </a:rPr>
              <a:t>xpected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Lower</a:t>
            </a:r>
            <a:r>
              <a:rPr lang="en" sz="1200">
                <a:latin typeface="Times New Roman"/>
                <a:ea typeface="Times New Roman"/>
                <a:cs typeface="Times New Roman"/>
                <a:sym typeface="Times New Roman"/>
              </a:rPr>
              <a:t> Omakase Demand Than Expected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Lower</a:t>
            </a:r>
            <a:r>
              <a:rPr lang="en" sz="1200">
                <a:latin typeface="Times New Roman"/>
                <a:ea typeface="Times New Roman"/>
                <a:cs typeface="Times New Roman"/>
                <a:sym typeface="Times New Roman"/>
              </a:rPr>
              <a:t> Dine-In Demand Than Expected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Longer Restrictions Period Than Expected </a:t>
            </a:r>
            <a:endParaRPr sz="1200">
              <a:latin typeface="Times New Roman"/>
              <a:ea typeface="Times New Roman"/>
              <a:cs typeface="Times New Roman"/>
              <a:sym typeface="Times New Roman"/>
            </a:endParaRPr>
          </a:p>
        </p:txBody>
      </p:sp>
      <p:sp>
        <p:nvSpPr>
          <p:cNvPr id="518" name="Google Shape;518;p26"/>
          <p:cNvSpPr txBox="1"/>
          <p:nvPr/>
        </p:nvSpPr>
        <p:spPr>
          <a:xfrm>
            <a:off x="368000" y="860125"/>
            <a:ext cx="4805100" cy="55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Important Dates</a:t>
            </a:r>
            <a:endParaRPr b="1">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Phase 2:</a:t>
            </a:r>
            <a:r>
              <a:rPr b="1" lang="en" sz="1200">
                <a:solidFill>
                  <a:srgbClr val="C0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Omakase Preparation Completed</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Phase 3: </a:t>
            </a:r>
            <a:r>
              <a:rPr lang="en" sz="1200">
                <a:latin typeface="Times New Roman"/>
                <a:ea typeface="Times New Roman"/>
                <a:cs typeface="Times New Roman"/>
                <a:sym typeface="Times New Roman"/>
              </a:rPr>
              <a:t>Philadelphia Restaurant Restrictions Lifted</a:t>
            </a:r>
            <a:endParaRPr sz="1200">
              <a:latin typeface="Times New Roman"/>
              <a:ea typeface="Times New Roman"/>
              <a:cs typeface="Times New Roman"/>
              <a:sym typeface="Times New Roman"/>
            </a:endParaRPr>
          </a:p>
        </p:txBody>
      </p:sp>
      <p:sp>
        <p:nvSpPr>
          <p:cNvPr id="519" name="Google Shape;519;p26"/>
          <p:cNvSpPr/>
          <p:nvPr/>
        </p:nvSpPr>
        <p:spPr>
          <a:xfrm>
            <a:off x="5679814" y="4548250"/>
            <a:ext cx="240300" cy="240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sp>
        <p:nvSpPr>
          <p:cNvPr id="520" name="Google Shape;520;p26"/>
          <p:cNvSpPr/>
          <p:nvPr/>
        </p:nvSpPr>
        <p:spPr>
          <a:xfrm>
            <a:off x="7398230" y="2956823"/>
            <a:ext cx="258300" cy="258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i="0" lang="en" sz="1000" u="none" cap="none" strike="noStrike">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521" name="Google Shape;521;p26"/>
          <p:cNvSpPr/>
          <p:nvPr/>
        </p:nvSpPr>
        <p:spPr>
          <a:xfrm>
            <a:off x="7004778" y="2803184"/>
            <a:ext cx="258300" cy="258300"/>
          </a:xfrm>
          <a:prstGeom prst="ellipse">
            <a:avLst/>
          </a:prstGeom>
          <a:solidFill>
            <a:srgbClr val="CFE2F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
        <p:nvSpPr>
          <p:cNvPr id="522" name="Google Shape;522;p26"/>
          <p:cNvSpPr/>
          <p:nvPr/>
        </p:nvSpPr>
        <p:spPr>
          <a:xfrm>
            <a:off x="6847910" y="1687112"/>
            <a:ext cx="258300" cy="258300"/>
          </a:xfrm>
          <a:prstGeom prst="ellipse">
            <a:avLst/>
          </a:prstGeom>
          <a:solidFill>
            <a:srgbClr val="FCE5CD"/>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C</a:t>
            </a:r>
            <a:endParaRPr sz="1000">
              <a:latin typeface="Times New Roman"/>
              <a:ea typeface="Times New Roman"/>
              <a:cs typeface="Times New Roman"/>
              <a:sym typeface="Times New Roman"/>
            </a:endParaRPr>
          </a:p>
        </p:txBody>
      </p:sp>
      <p:sp>
        <p:nvSpPr>
          <p:cNvPr id="523" name="Google Shape;523;p26"/>
          <p:cNvSpPr/>
          <p:nvPr/>
        </p:nvSpPr>
        <p:spPr>
          <a:xfrm>
            <a:off x="7243291" y="2321445"/>
            <a:ext cx="258300" cy="258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l">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D</a:t>
            </a:r>
            <a:endParaRPr sz="1000">
              <a:latin typeface="Times New Roman"/>
              <a:ea typeface="Times New Roman"/>
              <a:cs typeface="Times New Roman"/>
              <a:sym typeface="Times New Roman"/>
            </a:endParaRPr>
          </a:p>
        </p:txBody>
      </p:sp>
      <p:sp>
        <p:nvSpPr>
          <p:cNvPr id="524" name="Google Shape;524;p26"/>
          <p:cNvSpPr/>
          <p:nvPr/>
        </p:nvSpPr>
        <p:spPr>
          <a:xfrm>
            <a:off x="7398244" y="1687116"/>
            <a:ext cx="258300" cy="258300"/>
          </a:xfrm>
          <a:prstGeom prst="ellipse">
            <a:avLst/>
          </a:prstGeom>
          <a:solidFill>
            <a:srgbClr val="D9EAD3"/>
          </a:solidFill>
          <a:ln>
            <a:noFill/>
          </a:ln>
        </p:spPr>
        <p:txBody>
          <a:bodyPr anchorCtr="0" anchor="ctr" bIns="66675" lIns="66675" spcFirstLastPara="1" rIns="66675" wrap="square" tIns="66675">
            <a:noAutofit/>
          </a:bodyPr>
          <a:lstStyle/>
          <a:p>
            <a:pPr indent="0" lvl="0" marL="0" marR="0" rtl="0" algn="ctr">
              <a:lnSpc>
                <a:spcPct val="106000"/>
              </a:lnSpc>
              <a:spcBef>
                <a:spcPts val="0"/>
              </a:spcBef>
              <a:spcAft>
                <a:spcPts val="0"/>
              </a:spcAft>
              <a:buClr>
                <a:schemeClr val="dk1"/>
              </a:buClr>
              <a:buSzPts val="800"/>
              <a:buFont typeface="Century Gothic"/>
              <a:buNone/>
            </a:pPr>
            <a:r>
              <a:rPr lang="en" sz="1000">
                <a:latin typeface="Times New Roman"/>
                <a:ea typeface="Times New Roman"/>
                <a:cs typeface="Times New Roman"/>
                <a:sym typeface="Times New Roman"/>
              </a:rPr>
              <a:t>E</a:t>
            </a:r>
            <a:endParaRPr sz="1000">
              <a:latin typeface="Times New Roman"/>
              <a:ea typeface="Times New Roman"/>
              <a:cs typeface="Times New Roman"/>
              <a:sym typeface="Times New Roman"/>
            </a:endParaRPr>
          </a:p>
        </p:txBody>
      </p:sp>
      <p:cxnSp>
        <p:nvCxnSpPr>
          <p:cNvPr id="525" name="Google Shape;525;p26"/>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526" name="Google Shape;526;p26"/>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Operations</a:t>
            </a:r>
            <a:endParaRPr b="1">
              <a:latin typeface="Times New Roman"/>
              <a:ea typeface="Times New Roman"/>
              <a:cs typeface="Times New Roman"/>
              <a:sym typeface="Times New Roman"/>
            </a:endParaRPr>
          </a:p>
        </p:txBody>
      </p:sp>
      <p:grpSp>
        <p:nvGrpSpPr>
          <p:cNvPr id="527" name="Google Shape;527;p26"/>
          <p:cNvGrpSpPr/>
          <p:nvPr/>
        </p:nvGrpSpPr>
        <p:grpSpPr>
          <a:xfrm>
            <a:off x="503725" y="4715400"/>
            <a:ext cx="2287760" cy="179100"/>
            <a:chOff x="503725" y="4563000"/>
            <a:chExt cx="2287760" cy="179100"/>
          </a:xfrm>
        </p:grpSpPr>
        <p:sp>
          <p:nvSpPr>
            <p:cNvPr id="528" name="Google Shape;528;p26"/>
            <p:cNvSpPr/>
            <p:nvPr/>
          </p:nvSpPr>
          <p:spPr>
            <a:xfrm>
              <a:off x="503725" y="4563000"/>
              <a:ext cx="762600" cy="179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1</a:t>
              </a:r>
              <a:endParaRPr sz="1000">
                <a:latin typeface="Times New Roman"/>
                <a:ea typeface="Times New Roman"/>
                <a:cs typeface="Times New Roman"/>
                <a:sym typeface="Times New Roman"/>
              </a:endParaRPr>
            </a:p>
          </p:txBody>
        </p:sp>
        <p:sp>
          <p:nvSpPr>
            <p:cNvPr id="529" name="Google Shape;529;p26"/>
            <p:cNvSpPr/>
            <p:nvPr/>
          </p:nvSpPr>
          <p:spPr>
            <a:xfrm>
              <a:off x="1266305" y="4563000"/>
              <a:ext cx="762600" cy="1791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2</a:t>
              </a:r>
              <a:endParaRPr sz="1000">
                <a:latin typeface="Times New Roman"/>
                <a:ea typeface="Times New Roman"/>
                <a:cs typeface="Times New Roman"/>
                <a:sym typeface="Times New Roman"/>
              </a:endParaRPr>
            </a:p>
          </p:txBody>
        </p:sp>
        <p:sp>
          <p:nvSpPr>
            <p:cNvPr id="530" name="Google Shape;530;p26"/>
            <p:cNvSpPr/>
            <p:nvPr/>
          </p:nvSpPr>
          <p:spPr>
            <a:xfrm>
              <a:off x="2028885" y="4563000"/>
              <a:ext cx="762600" cy="179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Phase 3</a:t>
              </a:r>
              <a:endParaRPr sz="1000">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p:nvPr/>
        </p:nvSpPr>
        <p:spPr>
          <a:xfrm>
            <a:off x="0" y="2646900"/>
            <a:ext cx="9144000" cy="24966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nvSpPr>
        <p:spPr>
          <a:xfrm>
            <a:off x="565375" y="148925"/>
            <a:ext cx="3743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Objectives</a:t>
            </a:r>
            <a:endParaRPr b="1" sz="1800">
              <a:latin typeface="Times New Roman"/>
              <a:ea typeface="Times New Roman"/>
              <a:cs typeface="Times New Roman"/>
              <a:sym typeface="Times New Roman"/>
            </a:endParaRPr>
          </a:p>
        </p:txBody>
      </p:sp>
      <p:sp>
        <p:nvSpPr>
          <p:cNvPr id="79" name="Google Shape;79;p17"/>
          <p:cNvSpPr txBox="1"/>
          <p:nvPr/>
        </p:nvSpPr>
        <p:spPr>
          <a:xfrm>
            <a:off x="482475" y="567349"/>
            <a:ext cx="3826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1. Develop a marketing plan </a:t>
            </a:r>
            <a:r>
              <a:rPr lang="en">
                <a:latin typeface="Times New Roman"/>
                <a:ea typeface="Times New Roman"/>
                <a:cs typeface="Times New Roman"/>
                <a:sym typeface="Times New Roman"/>
              </a:rPr>
              <a:t>to drive increase usage of delivery and curbside pickup services. </a:t>
            </a:r>
            <a:endParaRPr>
              <a:latin typeface="Times New Roman"/>
              <a:ea typeface="Times New Roman"/>
              <a:cs typeface="Times New Roman"/>
              <a:sym typeface="Times New Roman"/>
            </a:endParaRPr>
          </a:p>
        </p:txBody>
      </p:sp>
      <p:sp>
        <p:nvSpPr>
          <p:cNvPr id="80" name="Google Shape;80;p17"/>
          <p:cNvSpPr txBox="1"/>
          <p:nvPr/>
        </p:nvSpPr>
        <p:spPr>
          <a:xfrm>
            <a:off x="482475" y="1146300"/>
            <a:ext cx="39843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2. Identify market potential</a:t>
            </a:r>
            <a:r>
              <a:rPr lang="en">
                <a:latin typeface="Times New Roman"/>
                <a:ea typeface="Times New Roman"/>
                <a:cs typeface="Times New Roman"/>
                <a:sym typeface="Times New Roman"/>
              </a:rPr>
              <a:t> in home dining experiences to develop diversified revenue portfolio.</a:t>
            </a:r>
            <a:endParaRPr>
              <a:latin typeface="Times New Roman"/>
              <a:ea typeface="Times New Roman"/>
              <a:cs typeface="Times New Roman"/>
              <a:sym typeface="Times New Roman"/>
            </a:endParaRPr>
          </a:p>
        </p:txBody>
      </p:sp>
      <p:sp>
        <p:nvSpPr>
          <p:cNvPr id="81" name="Google Shape;81;p17"/>
          <p:cNvSpPr txBox="1"/>
          <p:nvPr/>
        </p:nvSpPr>
        <p:spPr>
          <a:xfrm>
            <a:off x="482475" y="1746876"/>
            <a:ext cx="382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3. Facilitate employee training and education</a:t>
            </a:r>
            <a:r>
              <a:rPr lang="en">
                <a:latin typeface="Times New Roman"/>
                <a:ea typeface="Times New Roman"/>
                <a:cs typeface="Times New Roman"/>
                <a:sym typeface="Times New Roman"/>
              </a:rPr>
              <a:t> on COVID-19 health regulations, </a:t>
            </a:r>
            <a:r>
              <a:rPr lang="en">
                <a:latin typeface="Times New Roman"/>
                <a:ea typeface="Times New Roman"/>
                <a:cs typeface="Times New Roman"/>
                <a:sym typeface="Times New Roman"/>
              </a:rPr>
              <a:t>prioritize team morale</a:t>
            </a:r>
            <a:r>
              <a:rPr lang="en">
                <a:latin typeface="Times New Roman"/>
                <a:ea typeface="Times New Roman"/>
                <a:cs typeface="Times New Roman"/>
                <a:sym typeface="Times New Roman"/>
              </a:rPr>
              <a:t>, and explore new career paths.</a:t>
            </a:r>
            <a:endParaRPr>
              <a:latin typeface="Times New Roman"/>
              <a:ea typeface="Times New Roman"/>
              <a:cs typeface="Times New Roman"/>
              <a:sym typeface="Times New Roman"/>
            </a:endParaRPr>
          </a:p>
        </p:txBody>
      </p:sp>
      <p:sp>
        <p:nvSpPr>
          <p:cNvPr id="82" name="Google Shape;82;p17"/>
          <p:cNvSpPr txBox="1"/>
          <p:nvPr/>
        </p:nvSpPr>
        <p:spPr>
          <a:xfrm>
            <a:off x="4765700" y="148925"/>
            <a:ext cx="3743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KPIs</a:t>
            </a:r>
            <a:endParaRPr b="1" sz="1800">
              <a:latin typeface="Times New Roman"/>
              <a:ea typeface="Times New Roman"/>
              <a:cs typeface="Times New Roman"/>
              <a:sym typeface="Times New Roman"/>
            </a:endParaRPr>
          </a:p>
        </p:txBody>
      </p:sp>
      <p:grpSp>
        <p:nvGrpSpPr>
          <p:cNvPr id="83" name="Google Shape;83;p17"/>
          <p:cNvGrpSpPr/>
          <p:nvPr/>
        </p:nvGrpSpPr>
        <p:grpSpPr>
          <a:xfrm>
            <a:off x="5060850" y="772675"/>
            <a:ext cx="3655850" cy="1558750"/>
            <a:chOff x="5060850" y="772675"/>
            <a:chExt cx="3655850" cy="1558750"/>
          </a:xfrm>
        </p:grpSpPr>
        <p:sp>
          <p:nvSpPr>
            <p:cNvPr id="84" name="Google Shape;84;p17"/>
            <p:cNvSpPr/>
            <p:nvPr/>
          </p:nvSpPr>
          <p:spPr>
            <a:xfrm>
              <a:off x="5060850" y="77267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Profit post COVID-19</a:t>
              </a:r>
              <a:endParaRPr sz="1200">
                <a:latin typeface="Times New Roman"/>
                <a:ea typeface="Times New Roman"/>
                <a:cs typeface="Times New Roman"/>
                <a:sym typeface="Times New Roman"/>
              </a:endParaRPr>
            </a:p>
          </p:txBody>
        </p:sp>
        <p:sp>
          <p:nvSpPr>
            <p:cNvPr id="85" name="Google Shape;85;p17"/>
            <p:cNvSpPr/>
            <p:nvPr/>
          </p:nvSpPr>
          <p:spPr>
            <a:xfrm>
              <a:off x="5060850" y="1351500"/>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Omakase</a:t>
              </a:r>
              <a:endParaRPr sz="1200">
                <a:latin typeface="Times New Roman"/>
                <a:ea typeface="Times New Roman"/>
                <a:cs typeface="Times New Roman"/>
                <a:sym typeface="Times New Roman"/>
              </a:endParaRPr>
            </a:p>
          </p:txBody>
        </p:sp>
        <p:sp>
          <p:nvSpPr>
            <p:cNvPr id="86" name="Google Shape;86;p17"/>
            <p:cNvSpPr/>
            <p:nvPr/>
          </p:nvSpPr>
          <p:spPr>
            <a:xfrm>
              <a:off x="5060850" y="1930325"/>
              <a:ext cx="16953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Employees</a:t>
              </a:r>
              <a:endParaRPr sz="1200">
                <a:latin typeface="Times New Roman"/>
                <a:ea typeface="Times New Roman"/>
                <a:cs typeface="Times New Roman"/>
                <a:sym typeface="Times New Roman"/>
              </a:endParaRPr>
            </a:p>
          </p:txBody>
        </p:sp>
        <p:sp>
          <p:nvSpPr>
            <p:cNvPr id="87" name="Google Shape;87;p17"/>
            <p:cNvSpPr/>
            <p:nvPr/>
          </p:nvSpPr>
          <p:spPr>
            <a:xfrm>
              <a:off x="6966200" y="77267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Delivery</a:t>
              </a:r>
              <a:endParaRPr sz="1200">
                <a:latin typeface="Times New Roman"/>
                <a:ea typeface="Times New Roman"/>
                <a:cs typeface="Times New Roman"/>
                <a:sym typeface="Times New Roman"/>
              </a:endParaRPr>
            </a:p>
          </p:txBody>
        </p:sp>
        <p:sp>
          <p:nvSpPr>
            <p:cNvPr id="88" name="Google Shape;88;p17"/>
            <p:cNvSpPr/>
            <p:nvPr/>
          </p:nvSpPr>
          <p:spPr>
            <a:xfrm>
              <a:off x="6966200" y="1351500"/>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Number of Reservations</a:t>
              </a:r>
              <a:endParaRPr sz="1200">
                <a:latin typeface="Times New Roman"/>
                <a:ea typeface="Times New Roman"/>
                <a:cs typeface="Times New Roman"/>
                <a:sym typeface="Times New Roman"/>
              </a:endParaRPr>
            </a:p>
          </p:txBody>
        </p:sp>
        <p:sp>
          <p:nvSpPr>
            <p:cNvPr id="89" name="Google Shape;89;p17"/>
            <p:cNvSpPr/>
            <p:nvPr/>
          </p:nvSpPr>
          <p:spPr>
            <a:xfrm>
              <a:off x="6966200" y="1930325"/>
              <a:ext cx="1750500" cy="401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Restaurant Penetration</a:t>
              </a:r>
              <a:endParaRPr sz="1200">
                <a:latin typeface="Times New Roman"/>
                <a:ea typeface="Times New Roman"/>
                <a:cs typeface="Times New Roman"/>
                <a:sym typeface="Times New Roman"/>
              </a:endParaRPr>
            </a:p>
          </p:txBody>
        </p:sp>
      </p:grpSp>
      <p:grpSp>
        <p:nvGrpSpPr>
          <p:cNvPr id="90" name="Google Shape;90;p17"/>
          <p:cNvGrpSpPr/>
          <p:nvPr/>
        </p:nvGrpSpPr>
        <p:grpSpPr>
          <a:xfrm>
            <a:off x="538025" y="3084340"/>
            <a:ext cx="7988475" cy="1819610"/>
            <a:chOff x="546063" y="2839665"/>
            <a:chExt cx="7988475" cy="1819610"/>
          </a:xfrm>
        </p:grpSpPr>
        <p:pic>
          <p:nvPicPr>
            <p:cNvPr id="91" name="Google Shape;91;p17"/>
            <p:cNvPicPr preferRelativeResize="0"/>
            <p:nvPr/>
          </p:nvPicPr>
          <p:blipFill>
            <a:blip r:embed="rId3">
              <a:alphaModFix/>
            </a:blip>
            <a:stretch>
              <a:fillRect/>
            </a:stretch>
          </p:blipFill>
          <p:spPr>
            <a:xfrm>
              <a:off x="3425976" y="2853762"/>
              <a:ext cx="634614" cy="634614"/>
            </a:xfrm>
            <a:prstGeom prst="rect">
              <a:avLst/>
            </a:prstGeom>
            <a:noFill/>
            <a:ln>
              <a:noFill/>
            </a:ln>
          </p:spPr>
        </p:pic>
        <p:pic>
          <p:nvPicPr>
            <p:cNvPr id="92" name="Google Shape;92;p17"/>
            <p:cNvPicPr preferRelativeResize="0"/>
            <p:nvPr/>
          </p:nvPicPr>
          <p:blipFill>
            <a:blip r:embed="rId4">
              <a:alphaModFix/>
            </a:blip>
            <a:stretch>
              <a:fillRect/>
            </a:stretch>
          </p:blipFill>
          <p:spPr>
            <a:xfrm>
              <a:off x="6051411" y="2867876"/>
              <a:ext cx="634600" cy="634600"/>
            </a:xfrm>
            <a:prstGeom prst="rect">
              <a:avLst/>
            </a:prstGeom>
            <a:noFill/>
            <a:ln>
              <a:noFill/>
            </a:ln>
          </p:spPr>
        </p:pic>
        <p:pic>
          <p:nvPicPr>
            <p:cNvPr id="93" name="Google Shape;93;p17"/>
            <p:cNvPicPr preferRelativeResize="0"/>
            <p:nvPr/>
          </p:nvPicPr>
          <p:blipFill>
            <a:blip r:embed="rId5">
              <a:alphaModFix/>
            </a:blip>
            <a:stretch>
              <a:fillRect/>
            </a:stretch>
          </p:blipFill>
          <p:spPr>
            <a:xfrm>
              <a:off x="625680" y="2839665"/>
              <a:ext cx="662810" cy="662810"/>
            </a:xfrm>
            <a:prstGeom prst="rect">
              <a:avLst/>
            </a:prstGeom>
            <a:noFill/>
            <a:ln>
              <a:noFill/>
            </a:ln>
          </p:spPr>
        </p:pic>
        <p:sp>
          <p:nvSpPr>
            <p:cNvPr id="94" name="Google Shape;94;p17"/>
            <p:cNvSpPr txBox="1"/>
            <p:nvPr/>
          </p:nvSpPr>
          <p:spPr>
            <a:xfrm>
              <a:off x="1288488" y="2931525"/>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Delivery &amp; Pick-up</a:t>
              </a:r>
              <a:endParaRPr sz="1000">
                <a:latin typeface="Times New Roman"/>
                <a:ea typeface="Times New Roman"/>
                <a:cs typeface="Times New Roman"/>
                <a:sym typeface="Times New Roman"/>
              </a:endParaRPr>
            </a:p>
          </p:txBody>
        </p:sp>
        <p:sp>
          <p:nvSpPr>
            <p:cNvPr id="95" name="Google Shape;95;p17"/>
            <p:cNvSpPr txBox="1"/>
            <p:nvPr/>
          </p:nvSpPr>
          <p:spPr>
            <a:xfrm>
              <a:off x="546063" y="3502475"/>
              <a:ext cx="26352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Rebrand for quality and experience first. Simplified menu optimized for delivery and curbside pickup. Provide chefs with training on omakase service. </a:t>
              </a:r>
              <a:endParaRPr>
                <a:latin typeface="Times New Roman"/>
                <a:ea typeface="Times New Roman"/>
                <a:cs typeface="Times New Roman"/>
                <a:sym typeface="Times New Roman"/>
              </a:endParaRPr>
            </a:p>
          </p:txBody>
        </p:sp>
        <p:sp>
          <p:nvSpPr>
            <p:cNvPr id="96" name="Google Shape;96;p17"/>
            <p:cNvSpPr txBox="1"/>
            <p:nvPr/>
          </p:nvSpPr>
          <p:spPr>
            <a:xfrm>
              <a:off x="1288488" y="3194625"/>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Aug - Sep 2020</a:t>
              </a:r>
              <a:endParaRPr>
                <a:latin typeface="Times New Roman"/>
                <a:ea typeface="Times New Roman"/>
                <a:cs typeface="Times New Roman"/>
                <a:sym typeface="Times New Roman"/>
              </a:endParaRPr>
            </a:p>
          </p:txBody>
        </p:sp>
        <p:sp>
          <p:nvSpPr>
            <p:cNvPr id="97" name="Google Shape;97;p17"/>
            <p:cNvSpPr txBox="1"/>
            <p:nvPr/>
          </p:nvSpPr>
          <p:spPr>
            <a:xfrm>
              <a:off x="4054013" y="2931500"/>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Omakase</a:t>
              </a:r>
              <a:endParaRPr sz="1000">
                <a:latin typeface="Times New Roman"/>
                <a:ea typeface="Times New Roman"/>
                <a:cs typeface="Times New Roman"/>
                <a:sym typeface="Times New Roman"/>
              </a:endParaRPr>
            </a:p>
          </p:txBody>
        </p:sp>
        <p:sp>
          <p:nvSpPr>
            <p:cNvPr id="98" name="Google Shape;98;p17"/>
            <p:cNvSpPr txBox="1"/>
            <p:nvPr/>
          </p:nvSpPr>
          <p:spPr>
            <a:xfrm>
              <a:off x="4054013" y="3194600"/>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Fall 2020</a:t>
              </a:r>
              <a:endParaRPr>
                <a:latin typeface="Times New Roman"/>
                <a:ea typeface="Times New Roman"/>
                <a:cs typeface="Times New Roman"/>
                <a:sym typeface="Times New Roman"/>
              </a:endParaRPr>
            </a:p>
          </p:txBody>
        </p:sp>
        <p:sp>
          <p:nvSpPr>
            <p:cNvPr id="99" name="Google Shape;99;p17"/>
            <p:cNvSpPr txBox="1"/>
            <p:nvPr/>
          </p:nvSpPr>
          <p:spPr>
            <a:xfrm>
              <a:off x="3292138" y="3502475"/>
              <a:ext cx="25473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 bring THG to your home through our new private teppan-chef home service. Celebrate your special occasions at the comfort of your home.</a:t>
              </a:r>
              <a:endParaRPr>
                <a:latin typeface="Times New Roman"/>
                <a:ea typeface="Times New Roman"/>
                <a:cs typeface="Times New Roman"/>
                <a:sym typeface="Times New Roman"/>
              </a:endParaRPr>
            </a:p>
          </p:txBody>
        </p:sp>
        <p:cxnSp>
          <p:nvCxnSpPr>
            <p:cNvPr id="100" name="Google Shape;100;p17"/>
            <p:cNvCxnSpPr/>
            <p:nvPr/>
          </p:nvCxnSpPr>
          <p:spPr>
            <a:xfrm>
              <a:off x="658563" y="3552000"/>
              <a:ext cx="2410200" cy="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7"/>
            <p:cNvCxnSpPr/>
            <p:nvPr/>
          </p:nvCxnSpPr>
          <p:spPr>
            <a:xfrm>
              <a:off x="3360688" y="3552000"/>
              <a:ext cx="2410200" cy="0"/>
            </a:xfrm>
            <a:prstGeom prst="straightConnector1">
              <a:avLst/>
            </a:prstGeom>
            <a:noFill/>
            <a:ln cap="flat" cmpd="sng" w="9525">
              <a:solidFill>
                <a:schemeClr val="dk2"/>
              </a:solidFill>
              <a:prstDash val="solid"/>
              <a:round/>
              <a:headEnd len="med" w="med" type="none"/>
              <a:tailEnd len="med" w="med" type="none"/>
            </a:ln>
          </p:spPr>
        </p:cxnSp>
        <p:sp>
          <p:nvSpPr>
            <p:cNvPr id="102" name="Google Shape;102;p17"/>
            <p:cNvSpPr txBox="1"/>
            <p:nvPr/>
          </p:nvSpPr>
          <p:spPr>
            <a:xfrm>
              <a:off x="6756138" y="2931525"/>
              <a:ext cx="1778400" cy="25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Reopening Plans</a:t>
              </a:r>
              <a:endParaRPr sz="1000">
                <a:latin typeface="Times New Roman"/>
                <a:ea typeface="Times New Roman"/>
                <a:cs typeface="Times New Roman"/>
                <a:sym typeface="Times New Roman"/>
              </a:endParaRPr>
            </a:p>
          </p:txBody>
        </p:sp>
        <p:sp>
          <p:nvSpPr>
            <p:cNvPr id="103" name="Google Shape;103;p17"/>
            <p:cNvSpPr txBox="1"/>
            <p:nvPr/>
          </p:nvSpPr>
          <p:spPr>
            <a:xfrm>
              <a:off x="6756138" y="3194625"/>
              <a:ext cx="1778400" cy="2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Fall 2020 &amp; Beyond</a:t>
              </a:r>
              <a:endParaRPr>
                <a:latin typeface="Times New Roman"/>
                <a:ea typeface="Times New Roman"/>
                <a:cs typeface="Times New Roman"/>
                <a:sym typeface="Times New Roman"/>
              </a:endParaRPr>
            </a:p>
          </p:txBody>
        </p:sp>
        <p:sp>
          <p:nvSpPr>
            <p:cNvPr id="104" name="Google Shape;104;p17"/>
            <p:cNvSpPr txBox="1"/>
            <p:nvPr/>
          </p:nvSpPr>
          <p:spPr>
            <a:xfrm>
              <a:off x="5950325" y="3502475"/>
              <a:ext cx="2547300" cy="115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Elevated dining experience with private rooms available and compliance with health regulations post COVID-19. </a:t>
              </a:r>
              <a:endParaRPr>
                <a:latin typeface="Times New Roman"/>
                <a:ea typeface="Times New Roman"/>
                <a:cs typeface="Times New Roman"/>
                <a:sym typeface="Times New Roman"/>
              </a:endParaRPr>
            </a:p>
          </p:txBody>
        </p:sp>
        <p:cxnSp>
          <p:nvCxnSpPr>
            <p:cNvPr id="105" name="Google Shape;105;p17"/>
            <p:cNvCxnSpPr/>
            <p:nvPr/>
          </p:nvCxnSpPr>
          <p:spPr>
            <a:xfrm>
              <a:off x="6062813" y="3552000"/>
              <a:ext cx="2410200" cy="0"/>
            </a:xfrm>
            <a:prstGeom prst="straightConnector1">
              <a:avLst/>
            </a:prstGeom>
            <a:noFill/>
            <a:ln cap="flat" cmpd="sng" w="9525">
              <a:solidFill>
                <a:schemeClr val="dk2"/>
              </a:solidFill>
              <a:prstDash val="solid"/>
              <a:round/>
              <a:headEnd len="med" w="med" type="none"/>
              <a:tailEnd len="med" w="med" type="none"/>
            </a:ln>
          </p:spPr>
        </p:cxnSp>
      </p:grpSp>
      <p:cxnSp>
        <p:nvCxnSpPr>
          <p:cNvPr id="106" name="Google Shape;106;p17"/>
          <p:cNvCxnSpPr/>
          <p:nvPr/>
        </p:nvCxnSpPr>
        <p:spPr>
          <a:xfrm>
            <a:off x="4532275" y="403650"/>
            <a:ext cx="0" cy="1902900"/>
          </a:xfrm>
          <a:prstGeom prst="straightConnector1">
            <a:avLst/>
          </a:prstGeom>
          <a:noFill/>
          <a:ln cap="flat" cmpd="sng" w="9525">
            <a:solidFill>
              <a:srgbClr val="000000"/>
            </a:solidFill>
            <a:prstDash val="solid"/>
            <a:round/>
            <a:headEnd len="med" w="med" type="none"/>
            <a:tailEnd len="med" w="med" type="none"/>
          </a:ln>
        </p:spPr>
      </p:cxnSp>
      <p:sp>
        <p:nvSpPr>
          <p:cNvPr id="107" name="Google Shape;107;p17"/>
          <p:cNvSpPr txBox="1"/>
          <p:nvPr/>
        </p:nvSpPr>
        <p:spPr>
          <a:xfrm>
            <a:off x="644475"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1</a:t>
            </a:r>
            <a:endParaRPr b="1">
              <a:solidFill>
                <a:srgbClr val="FFFFFF"/>
              </a:solidFill>
              <a:latin typeface="Times New Roman"/>
              <a:ea typeface="Times New Roman"/>
              <a:cs typeface="Times New Roman"/>
              <a:sym typeface="Times New Roman"/>
            </a:endParaRPr>
          </a:p>
        </p:txBody>
      </p:sp>
      <p:sp>
        <p:nvSpPr>
          <p:cNvPr id="108" name="Google Shape;108;p17"/>
          <p:cNvSpPr txBox="1"/>
          <p:nvPr/>
        </p:nvSpPr>
        <p:spPr>
          <a:xfrm>
            <a:off x="3351150"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2</a:t>
            </a:r>
            <a:endParaRPr b="1">
              <a:solidFill>
                <a:srgbClr val="FFFFFF"/>
              </a:solidFill>
              <a:latin typeface="Times New Roman"/>
              <a:ea typeface="Times New Roman"/>
              <a:cs typeface="Times New Roman"/>
              <a:sym typeface="Times New Roman"/>
            </a:endParaRPr>
          </a:p>
        </p:txBody>
      </p:sp>
      <p:sp>
        <p:nvSpPr>
          <p:cNvPr id="109" name="Google Shape;109;p17"/>
          <p:cNvSpPr txBox="1"/>
          <p:nvPr/>
        </p:nvSpPr>
        <p:spPr>
          <a:xfrm>
            <a:off x="6057825" y="2854825"/>
            <a:ext cx="24417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3</a:t>
            </a:r>
            <a:endParaRPr b="1">
              <a:solidFill>
                <a:srgbClr val="FF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grpSp>
        <p:nvGrpSpPr>
          <p:cNvPr id="114" name="Google Shape;114;p18"/>
          <p:cNvGrpSpPr/>
          <p:nvPr/>
        </p:nvGrpSpPr>
        <p:grpSpPr>
          <a:xfrm>
            <a:off x="6779725" y="2513825"/>
            <a:ext cx="1886050" cy="2022600"/>
            <a:chOff x="6861050" y="2462025"/>
            <a:chExt cx="1886050" cy="2022600"/>
          </a:xfrm>
        </p:grpSpPr>
        <p:sp>
          <p:nvSpPr>
            <p:cNvPr id="115" name="Google Shape;115;p18"/>
            <p:cNvSpPr/>
            <p:nvPr/>
          </p:nvSpPr>
          <p:spPr>
            <a:xfrm>
              <a:off x="6861050" y="2462025"/>
              <a:ext cx="1843800" cy="20226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6903300" y="2513825"/>
              <a:ext cx="1843800" cy="19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Passionate about experience-driven teppanyaki, </a:t>
              </a:r>
              <a:r>
                <a:rPr lang="en">
                  <a:latin typeface="Times New Roman"/>
                  <a:ea typeface="Times New Roman"/>
                  <a:cs typeface="Times New Roman"/>
                  <a:sym typeface="Times New Roman"/>
                </a:rPr>
                <a:t>elevated</a:t>
              </a:r>
              <a:r>
                <a:rPr lang="en">
                  <a:latin typeface="Times New Roman"/>
                  <a:ea typeface="Times New Roman"/>
                  <a:cs typeface="Times New Roman"/>
                  <a:sym typeface="Times New Roman"/>
                </a:rPr>
                <a:t> through our digital presence, we aim</a:t>
              </a:r>
              <a:r>
                <a:rPr lang="en">
                  <a:latin typeface="Times New Roman"/>
                  <a:ea typeface="Times New Roman"/>
                  <a:cs typeface="Times New Roman"/>
                  <a:sym typeface="Times New Roman"/>
                </a:rPr>
                <a:t> t</a:t>
              </a:r>
              <a:r>
                <a:rPr lang="en">
                  <a:latin typeface="Times New Roman"/>
                  <a:ea typeface="Times New Roman"/>
                  <a:cs typeface="Times New Roman"/>
                  <a:sym typeface="Times New Roman"/>
                </a:rPr>
                <a:t>o improve our </a:t>
              </a:r>
              <a:r>
                <a:rPr lang="en">
                  <a:latin typeface="Times New Roman"/>
                  <a:ea typeface="Times New Roman"/>
                  <a:cs typeface="Times New Roman"/>
                  <a:sym typeface="Times New Roman"/>
                </a:rPr>
                <a:t>respective communities through our class of trade.  </a:t>
              </a:r>
              <a:endParaRPr>
                <a:latin typeface="Times New Roman"/>
                <a:ea typeface="Times New Roman"/>
                <a:cs typeface="Times New Roman"/>
                <a:sym typeface="Times New Roman"/>
              </a:endParaRPr>
            </a:p>
          </p:txBody>
        </p:sp>
      </p:grpSp>
      <p:sp>
        <p:nvSpPr>
          <p:cNvPr id="117" name="Google Shape;117;p18"/>
          <p:cNvSpPr txBox="1"/>
          <p:nvPr>
            <p:ph type="ctrTitle"/>
          </p:nvPr>
        </p:nvSpPr>
        <p:spPr>
          <a:xfrm>
            <a:off x="378450" y="179000"/>
            <a:ext cx="68376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chemeClr val="dk1"/>
                </a:solidFill>
                <a:latin typeface="Times"/>
                <a:ea typeface="Times"/>
                <a:cs typeface="Times"/>
                <a:sym typeface="Times"/>
              </a:rPr>
              <a:t>E</a:t>
            </a:r>
            <a:r>
              <a:rPr lang="en" sz="2000">
                <a:solidFill>
                  <a:schemeClr val="dk1"/>
                </a:solidFill>
                <a:latin typeface="Times"/>
                <a:ea typeface="Times"/>
                <a:cs typeface="Times"/>
                <a:sym typeface="Times"/>
              </a:rPr>
              <a:t>nhanced digital content</a:t>
            </a:r>
            <a:r>
              <a:rPr lang="en" sz="2000">
                <a:solidFill>
                  <a:srgbClr val="000000"/>
                </a:solidFill>
                <a:latin typeface="Times"/>
                <a:ea typeface="Times"/>
                <a:cs typeface="Times"/>
                <a:sym typeface="Times"/>
              </a:rPr>
              <a:t> </a:t>
            </a:r>
            <a:r>
              <a:rPr lang="en" sz="2000">
                <a:solidFill>
                  <a:srgbClr val="000000"/>
                </a:solidFill>
                <a:latin typeface="Times"/>
                <a:ea typeface="Times"/>
                <a:cs typeface="Times"/>
                <a:sym typeface="Times"/>
              </a:rPr>
              <a:t>appeal</a:t>
            </a:r>
            <a:r>
              <a:rPr lang="en" sz="2000">
                <a:solidFill>
                  <a:srgbClr val="000000"/>
                </a:solidFill>
                <a:latin typeface="Times"/>
                <a:ea typeface="Times"/>
                <a:cs typeface="Times"/>
                <a:sym typeface="Times"/>
              </a:rPr>
              <a:t>s</a:t>
            </a:r>
            <a:r>
              <a:rPr lang="en" sz="2000">
                <a:solidFill>
                  <a:srgbClr val="000000"/>
                </a:solidFill>
                <a:latin typeface="Times"/>
                <a:ea typeface="Times"/>
                <a:cs typeface="Times"/>
                <a:sym typeface="Times"/>
              </a:rPr>
              <a:t> to consumer needs and promotes an experience-driven teppanyaki brand.</a:t>
            </a:r>
            <a:endParaRPr sz="2000">
              <a:solidFill>
                <a:srgbClr val="000000"/>
              </a:solidFill>
              <a:latin typeface="Times"/>
              <a:ea typeface="Times"/>
              <a:cs typeface="Times"/>
              <a:sym typeface="Times"/>
            </a:endParaRPr>
          </a:p>
        </p:txBody>
      </p:sp>
      <p:pic>
        <p:nvPicPr>
          <p:cNvPr id="118" name="Google Shape;118;p18"/>
          <p:cNvPicPr preferRelativeResize="0"/>
          <p:nvPr/>
        </p:nvPicPr>
        <p:blipFill rotWithShape="1">
          <a:blip r:embed="rId3">
            <a:alphaModFix/>
          </a:blip>
          <a:srcRect b="7517" l="23992" r="29866" t="7245"/>
          <a:stretch/>
        </p:blipFill>
        <p:spPr>
          <a:xfrm>
            <a:off x="2512187" y="1244325"/>
            <a:ext cx="1843727" cy="3406099"/>
          </a:xfrm>
          <a:prstGeom prst="rect">
            <a:avLst/>
          </a:prstGeom>
          <a:noFill/>
          <a:ln>
            <a:noFill/>
          </a:ln>
        </p:spPr>
      </p:pic>
      <p:pic>
        <p:nvPicPr>
          <p:cNvPr id="119" name="Google Shape;119;p18"/>
          <p:cNvPicPr preferRelativeResize="0"/>
          <p:nvPr/>
        </p:nvPicPr>
        <p:blipFill>
          <a:blip r:embed="rId4">
            <a:alphaModFix/>
          </a:blip>
          <a:stretch>
            <a:fillRect/>
          </a:stretch>
        </p:blipFill>
        <p:spPr>
          <a:xfrm>
            <a:off x="373313" y="1394388"/>
            <a:ext cx="375575" cy="375575"/>
          </a:xfrm>
          <a:prstGeom prst="rect">
            <a:avLst/>
          </a:prstGeom>
          <a:noFill/>
          <a:ln>
            <a:noFill/>
          </a:ln>
        </p:spPr>
      </p:pic>
      <p:cxnSp>
        <p:nvCxnSpPr>
          <p:cNvPr id="120" name="Google Shape;120;p18"/>
          <p:cNvCxnSpPr/>
          <p:nvPr/>
        </p:nvCxnSpPr>
        <p:spPr>
          <a:xfrm>
            <a:off x="559763" y="1820338"/>
            <a:ext cx="0" cy="400500"/>
          </a:xfrm>
          <a:prstGeom prst="straightConnector1">
            <a:avLst/>
          </a:prstGeom>
          <a:noFill/>
          <a:ln cap="flat" cmpd="sng" w="19050">
            <a:solidFill>
              <a:schemeClr val="dk2"/>
            </a:solidFill>
            <a:prstDash val="solid"/>
            <a:round/>
            <a:headEnd len="med" w="med" type="none"/>
            <a:tailEnd len="med" w="med" type="oval"/>
          </a:ln>
        </p:spPr>
      </p:cxnSp>
      <p:sp>
        <p:nvSpPr>
          <p:cNvPr id="121" name="Google Shape;121;p18"/>
          <p:cNvSpPr txBox="1"/>
          <p:nvPr/>
        </p:nvSpPr>
        <p:spPr>
          <a:xfrm>
            <a:off x="748900" y="135372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Digital Experience</a:t>
            </a:r>
            <a:endParaRPr b="1">
              <a:solidFill>
                <a:srgbClr val="99242C"/>
              </a:solidFill>
              <a:latin typeface="Times"/>
              <a:ea typeface="Times"/>
              <a:cs typeface="Times"/>
              <a:sym typeface="Times"/>
            </a:endParaRPr>
          </a:p>
        </p:txBody>
      </p:sp>
      <p:sp>
        <p:nvSpPr>
          <p:cNvPr id="122" name="Google Shape;122;p18"/>
          <p:cNvSpPr txBox="1"/>
          <p:nvPr/>
        </p:nvSpPr>
        <p:spPr>
          <a:xfrm>
            <a:off x="748900" y="1667950"/>
            <a:ext cx="1843800" cy="6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Launch new website with CRM functions to improve marketing communication.</a:t>
            </a:r>
            <a:endParaRPr sz="1200">
              <a:latin typeface="Times New Roman"/>
              <a:ea typeface="Times New Roman"/>
              <a:cs typeface="Times New Roman"/>
              <a:sym typeface="Times New Roman"/>
            </a:endParaRPr>
          </a:p>
        </p:txBody>
      </p:sp>
      <p:pic>
        <p:nvPicPr>
          <p:cNvPr descr="A close up of a logo&#10;&#10;Description automatically generated" id="123" name="Google Shape;123;p18"/>
          <p:cNvPicPr preferRelativeResize="0"/>
          <p:nvPr/>
        </p:nvPicPr>
        <p:blipFill rotWithShape="1">
          <a:blip r:embed="rId5">
            <a:alphaModFix/>
          </a:blip>
          <a:srcRect b="0" l="0" r="0" t="0"/>
          <a:stretch/>
        </p:blipFill>
        <p:spPr>
          <a:xfrm>
            <a:off x="373321" y="2373071"/>
            <a:ext cx="375575" cy="375587"/>
          </a:xfrm>
          <a:prstGeom prst="rect">
            <a:avLst/>
          </a:prstGeom>
          <a:noFill/>
          <a:ln>
            <a:noFill/>
          </a:ln>
        </p:spPr>
      </p:pic>
      <p:sp>
        <p:nvSpPr>
          <p:cNvPr id="124" name="Google Shape;124;p18"/>
          <p:cNvSpPr txBox="1"/>
          <p:nvPr/>
        </p:nvSpPr>
        <p:spPr>
          <a:xfrm>
            <a:off x="748900" y="229687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Live Grill</a:t>
            </a:r>
            <a:endParaRPr b="1">
              <a:solidFill>
                <a:srgbClr val="99242C"/>
              </a:solidFill>
              <a:latin typeface="Times"/>
              <a:ea typeface="Times"/>
              <a:cs typeface="Times"/>
              <a:sym typeface="Times"/>
            </a:endParaRPr>
          </a:p>
        </p:txBody>
      </p:sp>
      <p:sp>
        <p:nvSpPr>
          <p:cNvPr id="125" name="Google Shape;125;p18"/>
          <p:cNvSpPr txBox="1"/>
          <p:nvPr/>
        </p:nvSpPr>
        <p:spPr>
          <a:xfrm>
            <a:off x="748900" y="2596250"/>
            <a:ext cx="1843800" cy="8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Watch your food being prepared from the moment it is ordered to the time it arrives within your home.</a:t>
            </a:r>
            <a:endParaRPr sz="1200">
              <a:latin typeface="Times New Roman"/>
              <a:ea typeface="Times New Roman"/>
              <a:cs typeface="Times New Roman"/>
              <a:sym typeface="Times New Roman"/>
            </a:endParaRPr>
          </a:p>
        </p:txBody>
      </p:sp>
      <p:pic>
        <p:nvPicPr>
          <p:cNvPr id="126" name="Google Shape;126;p18"/>
          <p:cNvPicPr preferRelativeResize="0"/>
          <p:nvPr/>
        </p:nvPicPr>
        <p:blipFill>
          <a:blip r:embed="rId6">
            <a:alphaModFix/>
          </a:blip>
          <a:stretch>
            <a:fillRect/>
          </a:stretch>
        </p:blipFill>
        <p:spPr>
          <a:xfrm>
            <a:off x="263649" y="3396625"/>
            <a:ext cx="524401" cy="524399"/>
          </a:xfrm>
          <a:prstGeom prst="rect">
            <a:avLst/>
          </a:prstGeom>
          <a:noFill/>
          <a:ln>
            <a:noFill/>
          </a:ln>
        </p:spPr>
      </p:pic>
      <p:cxnSp>
        <p:nvCxnSpPr>
          <p:cNvPr id="127" name="Google Shape;127;p18"/>
          <p:cNvCxnSpPr>
            <a:stCxn id="126" idx="2"/>
          </p:cNvCxnSpPr>
          <p:nvPr/>
        </p:nvCxnSpPr>
        <p:spPr>
          <a:xfrm>
            <a:off x="525849" y="3921024"/>
            <a:ext cx="0" cy="624000"/>
          </a:xfrm>
          <a:prstGeom prst="straightConnector1">
            <a:avLst/>
          </a:prstGeom>
          <a:noFill/>
          <a:ln cap="flat" cmpd="sng" w="19050">
            <a:solidFill>
              <a:schemeClr val="dk2"/>
            </a:solidFill>
            <a:prstDash val="solid"/>
            <a:round/>
            <a:headEnd len="med" w="med" type="none"/>
            <a:tailEnd len="med" w="med" type="oval"/>
          </a:ln>
        </p:spPr>
      </p:cxnSp>
      <p:cxnSp>
        <p:nvCxnSpPr>
          <p:cNvPr id="128" name="Google Shape;128;p18"/>
          <p:cNvCxnSpPr>
            <a:endCxn id="126" idx="0"/>
          </p:cNvCxnSpPr>
          <p:nvPr/>
        </p:nvCxnSpPr>
        <p:spPr>
          <a:xfrm>
            <a:off x="524649" y="2872225"/>
            <a:ext cx="1200" cy="524400"/>
          </a:xfrm>
          <a:prstGeom prst="straightConnector1">
            <a:avLst/>
          </a:prstGeom>
          <a:noFill/>
          <a:ln cap="flat" cmpd="sng" w="19050">
            <a:solidFill>
              <a:schemeClr val="dk2"/>
            </a:solidFill>
            <a:prstDash val="solid"/>
            <a:round/>
            <a:headEnd len="med" w="med" type="none"/>
            <a:tailEnd len="med" w="med" type="oval"/>
          </a:ln>
        </p:spPr>
      </p:cxnSp>
      <p:sp>
        <p:nvSpPr>
          <p:cNvPr id="129" name="Google Shape;129;p18"/>
          <p:cNvSpPr txBox="1"/>
          <p:nvPr/>
        </p:nvSpPr>
        <p:spPr>
          <a:xfrm>
            <a:off x="748900" y="3463488"/>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a:ea typeface="Times"/>
                <a:cs typeface="Times"/>
                <a:sym typeface="Times"/>
              </a:rPr>
              <a:t>Pick-Up / Delivery</a:t>
            </a:r>
            <a:endParaRPr b="1">
              <a:solidFill>
                <a:srgbClr val="99242C"/>
              </a:solidFill>
              <a:latin typeface="Times"/>
              <a:ea typeface="Times"/>
              <a:cs typeface="Times"/>
              <a:sym typeface="Times"/>
            </a:endParaRPr>
          </a:p>
        </p:txBody>
      </p:sp>
      <p:sp>
        <p:nvSpPr>
          <p:cNvPr id="130" name="Google Shape;130;p18"/>
          <p:cNvSpPr txBox="1"/>
          <p:nvPr/>
        </p:nvSpPr>
        <p:spPr>
          <a:xfrm>
            <a:off x="748900" y="3762863"/>
            <a:ext cx="1843800" cy="8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Pick</a:t>
            </a:r>
            <a:r>
              <a:rPr lang="en" sz="1200">
                <a:latin typeface="Times New Roman"/>
                <a:ea typeface="Times New Roman"/>
                <a:cs typeface="Times New Roman"/>
                <a:sym typeface="Times New Roman"/>
              </a:rPr>
              <a:t> what is</a:t>
            </a:r>
            <a:r>
              <a:rPr lang="en" sz="1200">
                <a:latin typeface="Times New Roman"/>
                <a:ea typeface="Times New Roman"/>
                <a:cs typeface="Times New Roman"/>
                <a:sym typeface="Times New Roman"/>
              </a:rPr>
              <a:t> the easiest for you. All-in-one website to place an order whether it is pick-up or delivery.</a:t>
            </a:r>
            <a:endParaRPr sz="1200">
              <a:latin typeface="Times New Roman"/>
              <a:ea typeface="Times New Roman"/>
              <a:cs typeface="Times New Roman"/>
              <a:sym typeface="Times New Roman"/>
            </a:endParaRPr>
          </a:p>
        </p:txBody>
      </p:sp>
      <p:pic>
        <p:nvPicPr>
          <p:cNvPr id="131" name="Google Shape;131;p18"/>
          <p:cNvPicPr preferRelativeResize="0"/>
          <p:nvPr/>
        </p:nvPicPr>
        <p:blipFill>
          <a:blip r:embed="rId7">
            <a:alphaModFix/>
          </a:blip>
          <a:stretch>
            <a:fillRect/>
          </a:stretch>
        </p:blipFill>
        <p:spPr>
          <a:xfrm>
            <a:off x="4491450" y="1385375"/>
            <a:ext cx="375575" cy="375575"/>
          </a:xfrm>
          <a:prstGeom prst="rect">
            <a:avLst/>
          </a:prstGeom>
          <a:noFill/>
          <a:ln>
            <a:noFill/>
          </a:ln>
        </p:spPr>
      </p:pic>
      <p:cxnSp>
        <p:nvCxnSpPr>
          <p:cNvPr id="132" name="Google Shape;132;p18"/>
          <p:cNvCxnSpPr>
            <a:stCxn id="131" idx="2"/>
          </p:cNvCxnSpPr>
          <p:nvPr/>
        </p:nvCxnSpPr>
        <p:spPr>
          <a:xfrm>
            <a:off x="4679238" y="1760951"/>
            <a:ext cx="0" cy="503100"/>
          </a:xfrm>
          <a:prstGeom prst="straightConnector1">
            <a:avLst/>
          </a:prstGeom>
          <a:noFill/>
          <a:ln cap="flat" cmpd="sng" w="19050">
            <a:solidFill>
              <a:schemeClr val="dk2"/>
            </a:solidFill>
            <a:prstDash val="solid"/>
            <a:round/>
            <a:headEnd len="med" w="med" type="none"/>
            <a:tailEnd len="med" w="med" type="oval"/>
          </a:ln>
        </p:spPr>
      </p:cxnSp>
      <p:sp>
        <p:nvSpPr>
          <p:cNvPr id="133" name="Google Shape;133;p18"/>
          <p:cNvSpPr txBox="1"/>
          <p:nvPr/>
        </p:nvSpPr>
        <p:spPr>
          <a:xfrm>
            <a:off x="4867025" y="138537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Reservation</a:t>
            </a:r>
            <a:endParaRPr b="1">
              <a:solidFill>
                <a:schemeClr val="dk1"/>
              </a:solidFill>
              <a:latin typeface="Times"/>
              <a:ea typeface="Times"/>
              <a:cs typeface="Times"/>
              <a:sym typeface="Times"/>
            </a:endParaRPr>
          </a:p>
        </p:txBody>
      </p:sp>
      <p:sp>
        <p:nvSpPr>
          <p:cNvPr id="134" name="Google Shape;134;p18"/>
          <p:cNvSpPr txBox="1"/>
          <p:nvPr/>
        </p:nvSpPr>
        <p:spPr>
          <a:xfrm>
            <a:off x="4867025" y="1651600"/>
            <a:ext cx="1843800" cy="6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Place a reservation when dine-in option is available for phase 3.</a:t>
            </a:r>
            <a:endParaRPr sz="1200">
              <a:latin typeface="Times New Roman"/>
              <a:ea typeface="Times New Roman"/>
              <a:cs typeface="Times New Roman"/>
              <a:sym typeface="Times New Roman"/>
            </a:endParaRPr>
          </a:p>
        </p:txBody>
      </p:sp>
      <p:cxnSp>
        <p:nvCxnSpPr>
          <p:cNvPr id="135" name="Google Shape;135;p18"/>
          <p:cNvCxnSpPr/>
          <p:nvPr/>
        </p:nvCxnSpPr>
        <p:spPr>
          <a:xfrm>
            <a:off x="4679238" y="2914526"/>
            <a:ext cx="0" cy="503100"/>
          </a:xfrm>
          <a:prstGeom prst="straightConnector1">
            <a:avLst/>
          </a:prstGeom>
          <a:noFill/>
          <a:ln cap="flat" cmpd="sng" w="19050">
            <a:solidFill>
              <a:schemeClr val="dk2"/>
            </a:solidFill>
            <a:prstDash val="solid"/>
            <a:round/>
            <a:headEnd len="med" w="med" type="none"/>
            <a:tailEnd len="med" w="med" type="oval"/>
          </a:ln>
        </p:spPr>
      </p:cxnSp>
      <p:sp>
        <p:nvSpPr>
          <p:cNvPr id="136" name="Google Shape;136;p18"/>
          <p:cNvSpPr txBox="1"/>
          <p:nvPr/>
        </p:nvSpPr>
        <p:spPr>
          <a:xfrm>
            <a:off x="4867025" y="2404725"/>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Omakase</a:t>
            </a:r>
            <a:endParaRPr b="1">
              <a:solidFill>
                <a:schemeClr val="dk1"/>
              </a:solidFill>
              <a:latin typeface="Times"/>
              <a:ea typeface="Times"/>
              <a:cs typeface="Times"/>
              <a:sym typeface="Times"/>
            </a:endParaRPr>
          </a:p>
        </p:txBody>
      </p:sp>
      <p:sp>
        <p:nvSpPr>
          <p:cNvPr id="137" name="Google Shape;137;p18"/>
          <p:cNvSpPr txBox="1"/>
          <p:nvPr/>
        </p:nvSpPr>
        <p:spPr>
          <a:xfrm>
            <a:off x="4867025" y="2705813"/>
            <a:ext cx="1843800" cy="7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Enjoy personalized dishes prepared by our professionally trained teppanyaki chefs.</a:t>
            </a:r>
            <a:endParaRPr sz="1200">
              <a:latin typeface="Times New Roman"/>
              <a:ea typeface="Times New Roman"/>
              <a:cs typeface="Times New Roman"/>
              <a:sym typeface="Times New Roman"/>
            </a:endParaRPr>
          </a:p>
        </p:txBody>
      </p:sp>
      <p:pic>
        <p:nvPicPr>
          <p:cNvPr id="138" name="Google Shape;138;p18"/>
          <p:cNvPicPr preferRelativeResize="0"/>
          <p:nvPr/>
        </p:nvPicPr>
        <p:blipFill>
          <a:blip r:embed="rId8">
            <a:alphaModFix/>
          </a:blip>
          <a:stretch>
            <a:fillRect/>
          </a:stretch>
        </p:blipFill>
        <p:spPr>
          <a:xfrm>
            <a:off x="4491462" y="2416350"/>
            <a:ext cx="375575" cy="375601"/>
          </a:xfrm>
          <a:prstGeom prst="rect">
            <a:avLst/>
          </a:prstGeom>
          <a:noFill/>
          <a:ln>
            <a:noFill/>
          </a:ln>
        </p:spPr>
      </p:pic>
      <p:cxnSp>
        <p:nvCxnSpPr>
          <p:cNvPr id="139" name="Google Shape;139;p18"/>
          <p:cNvCxnSpPr/>
          <p:nvPr/>
        </p:nvCxnSpPr>
        <p:spPr>
          <a:xfrm>
            <a:off x="4679238" y="3981476"/>
            <a:ext cx="0" cy="503100"/>
          </a:xfrm>
          <a:prstGeom prst="straightConnector1">
            <a:avLst/>
          </a:prstGeom>
          <a:noFill/>
          <a:ln cap="flat" cmpd="sng" w="19050">
            <a:solidFill>
              <a:schemeClr val="dk2"/>
            </a:solidFill>
            <a:prstDash val="solid"/>
            <a:round/>
            <a:headEnd len="med" w="med" type="none"/>
            <a:tailEnd len="med" w="med" type="oval"/>
          </a:ln>
        </p:spPr>
      </p:cxnSp>
      <p:sp>
        <p:nvSpPr>
          <p:cNvPr id="140" name="Google Shape;140;p18"/>
          <p:cNvSpPr txBox="1"/>
          <p:nvPr/>
        </p:nvSpPr>
        <p:spPr>
          <a:xfrm>
            <a:off x="4867025" y="3627000"/>
            <a:ext cx="1843800" cy="3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a:ea typeface="Times"/>
                <a:cs typeface="Times"/>
                <a:sym typeface="Times"/>
              </a:rPr>
              <a:t>Storytelling</a:t>
            </a:r>
            <a:endParaRPr b="1">
              <a:solidFill>
                <a:schemeClr val="dk1"/>
              </a:solidFill>
              <a:latin typeface="Times"/>
              <a:ea typeface="Times"/>
              <a:cs typeface="Times"/>
              <a:sym typeface="Times"/>
            </a:endParaRPr>
          </a:p>
        </p:txBody>
      </p:sp>
      <p:sp>
        <p:nvSpPr>
          <p:cNvPr id="141" name="Google Shape;141;p18"/>
          <p:cNvSpPr txBox="1"/>
          <p:nvPr/>
        </p:nvSpPr>
        <p:spPr>
          <a:xfrm>
            <a:off x="4867025" y="3893225"/>
            <a:ext cx="1843800" cy="7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Highlight the stories of our chefs, waiters, and hosts and their culinary journey.</a:t>
            </a:r>
            <a:endParaRPr sz="1200">
              <a:latin typeface="Times New Roman"/>
              <a:ea typeface="Times New Roman"/>
              <a:cs typeface="Times New Roman"/>
              <a:sym typeface="Times New Roman"/>
            </a:endParaRPr>
          </a:p>
        </p:txBody>
      </p:sp>
      <p:pic>
        <p:nvPicPr>
          <p:cNvPr id="142" name="Google Shape;142;p18"/>
          <p:cNvPicPr preferRelativeResize="0"/>
          <p:nvPr/>
        </p:nvPicPr>
        <p:blipFill>
          <a:blip r:embed="rId9">
            <a:alphaModFix/>
          </a:blip>
          <a:stretch>
            <a:fillRect/>
          </a:stretch>
        </p:blipFill>
        <p:spPr>
          <a:xfrm>
            <a:off x="4479000" y="3582225"/>
            <a:ext cx="400500" cy="400500"/>
          </a:xfrm>
          <a:prstGeom prst="rect">
            <a:avLst/>
          </a:prstGeom>
          <a:noFill/>
          <a:ln>
            <a:noFill/>
          </a:ln>
        </p:spPr>
      </p:pic>
      <p:pic>
        <p:nvPicPr>
          <p:cNvPr id="143" name="Google Shape;143;p18"/>
          <p:cNvPicPr preferRelativeResize="0"/>
          <p:nvPr/>
        </p:nvPicPr>
        <p:blipFill rotWithShape="1">
          <a:blip r:embed="rId10">
            <a:alphaModFix/>
          </a:blip>
          <a:srcRect b="12975" l="0" r="0" t="0"/>
          <a:stretch/>
        </p:blipFill>
        <p:spPr>
          <a:xfrm>
            <a:off x="6903300" y="1289225"/>
            <a:ext cx="657110" cy="688501"/>
          </a:xfrm>
          <a:prstGeom prst="rect">
            <a:avLst/>
          </a:prstGeom>
          <a:noFill/>
          <a:ln>
            <a:noFill/>
          </a:ln>
        </p:spPr>
      </p:pic>
      <p:cxnSp>
        <p:nvCxnSpPr>
          <p:cNvPr id="144" name="Google Shape;144;p18"/>
          <p:cNvCxnSpPr/>
          <p:nvPr/>
        </p:nvCxnSpPr>
        <p:spPr>
          <a:xfrm>
            <a:off x="6892525" y="2105725"/>
            <a:ext cx="1594500" cy="0"/>
          </a:xfrm>
          <a:prstGeom prst="straightConnector1">
            <a:avLst/>
          </a:prstGeom>
          <a:noFill/>
          <a:ln cap="flat" cmpd="sng" w="19050">
            <a:solidFill>
              <a:schemeClr val="dk2"/>
            </a:solidFill>
            <a:prstDash val="solid"/>
            <a:round/>
            <a:headEnd len="med" w="med" type="none"/>
            <a:tailEnd len="med" w="med" type="oval"/>
          </a:ln>
        </p:spPr>
      </p:cxnSp>
      <p:sp>
        <p:nvSpPr>
          <p:cNvPr id="145" name="Google Shape;145;p18"/>
          <p:cNvSpPr txBox="1"/>
          <p:nvPr/>
        </p:nvSpPr>
        <p:spPr>
          <a:xfrm>
            <a:off x="7568600" y="1253975"/>
            <a:ext cx="909000" cy="68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The </a:t>
            </a:r>
            <a:endParaRPr b="1">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Hibachi</a:t>
            </a:r>
            <a:endParaRPr b="1">
              <a:solidFill>
                <a:srgbClr val="99242C"/>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99242C"/>
                </a:solidFill>
                <a:latin typeface="Times New Roman"/>
                <a:ea typeface="Times New Roman"/>
                <a:cs typeface="Times New Roman"/>
                <a:sym typeface="Times New Roman"/>
              </a:rPr>
              <a:t>Grill</a:t>
            </a:r>
            <a:endParaRPr b="1">
              <a:solidFill>
                <a:srgbClr val="99242C"/>
              </a:solidFill>
              <a:latin typeface="Times New Roman"/>
              <a:ea typeface="Times New Roman"/>
              <a:cs typeface="Times New Roman"/>
              <a:sym typeface="Times New Roman"/>
            </a:endParaRPr>
          </a:p>
        </p:txBody>
      </p:sp>
      <p:sp>
        <p:nvSpPr>
          <p:cNvPr id="146" name="Google Shape;146;p18"/>
          <p:cNvSpPr txBox="1"/>
          <p:nvPr/>
        </p:nvSpPr>
        <p:spPr>
          <a:xfrm>
            <a:off x="6817100" y="2157525"/>
            <a:ext cx="16605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242C"/>
                </a:solidFill>
                <a:latin typeface="Merriweather"/>
                <a:ea typeface="Merriweather"/>
                <a:cs typeface="Merriweather"/>
                <a:sym typeface="Merriweather"/>
              </a:rPr>
              <a:t>Our Mission</a:t>
            </a:r>
            <a:endParaRPr b="1">
              <a:solidFill>
                <a:srgbClr val="99242C"/>
              </a:solidFill>
              <a:latin typeface="Merriweather"/>
              <a:ea typeface="Merriweather"/>
              <a:cs typeface="Merriweather"/>
              <a:sym typeface="Merriweather"/>
            </a:endParaRPr>
          </a:p>
        </p:txBody>
      </p:sp>
      <p:sp>
        <p:nvSpPr>
          <p:cNvPr id="147" name="Google Shape;147;p18"/>
          <p:cNvSpPr txBox="1"/>
          <p:nvPr/>
        </p:nvSpPr>
        <p:spPr>
          <a:xfrm>
            <a:off x="453900" y="1066800"/>
            <a:ext cx="19845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1</a:t>
            </a:r>
            <a:endParaRPr b="1">
              <a:solidFill>
                <a:srgbClr val="FFFFFF"/>
              </a:solidFill>
              <a:latin typeface="Times New Roman"/>
              <a:ea typeface="Times New Roman"/>
              <a:cs typeface="Times New Roman"/>
              <a:sym typeface="Times New Roman"/>
            </a:endParaRPr>
          </a:p>
        </p:txBody>
      </p:sp>
      <p:sp>
        <p:nvSpPr>
          <p:cNvPr id="148" name="Google Shape;148;p18"/>
          <p:cNvSpPr txBox="1"/>
          <p:nvPr/>
        </p:nvSpPr>
        <p:spPr>
          <a:xfrm>
            <a:off x="4495800" y="1065900"/>
            <a:ext cx="1984500" cy="2295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Phase 2 + 3</a:t>
            </a:r>
            <a:endParaRPr b="1">
              <a:solidFill>
                <a:srgbClr val="FFFFFF"/>
              </a:solidFill>
              <a:latin typeface="Times New Roman"/>
              <a:ea typeface="Times New Roman"/>
              <a:cs typeface="Times New Roman"/>
              <a:sym typeface="Times New Roman"/>
            </a:endParaRPr>
          </a:p>
        </p:txBody>
      </p:sp>
      <p:cxnSp>
        <p:nvCxnSpPr>
          <p:cNvPr id="149" name="Google Shape;149;p18"/>
          <p:cNvCxnSpPr/>
          <p:nvPr/>
        </p:nvCxnSpPr>
        <p:spPr>
          <a:xfrm>
            <a:off x="447950" y="853800"/>
            <a:ext cx="82077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8"/>
          <p:cNvSpPr txBox="1"/>
          <p:nvPr/>
        </p:nvSpPr>
        <p:spPr>
          <a:xfrm>
            <a:off x="6811850" y="370725"/>
            <a:ext cx="18438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Delivery &amp; Pick-Up</a:t>
            </a:r>
            <a:endParaRPr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ctrTitle"/>
          </p:nvPr>
        </p:nvSpPr>
        <p:spPr>
          <a:xfrm>
            <a:off x="373323" y="284425"/>
            <a:ext cx="82068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Private Chef Service: Market Description and Opportunity </a:t>
            </a:r>
            <a:endParaRPr sz="2000">
              <a:solidFill>
                <a:srgbClr val="000000"/>
              </a:solidFill>
              <a:latin typeface="Times"/>
              <a:ea typeface="Times"/>
              <a:cs typeface="Times"/>
              <a:sym typeface="Times"/>
            </a:endParaRPr>
          </a:p>
        </p:txBody>
      </p:sp>
      <p:sp>
        <p:nvSpPr>
          <p:cNvPr id="156" name="Google Shape;156;p19"/>
          <p:cNvSpPr txBox="1"/>
          <p:nvPr/>
        </p:nvSpPr>
        <p:spPr>
          <a:xfrm>
            <a:off x="454050" y="931325"/>
            <a:ext cx="4908600" cy="279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Households in Philadelphia</a:t>
            </a:r>
            <a:endParaRPr b="1">
              <a:solidFill>
                <a:srgbClr val="FFFFFF"/>
              </a:solidFill>
              <a:latin typeface="Times New Roman"/>
              <a:ea typeface="Times New Roman"/>
              <a:cs typeface="Times New Roman"/>
              <a:sym typeface="Times New Roman"/>
            </a:endParaRPr>
          </a:p>
        </p:txBody>
      </p:sp>
      <p:sp>
        <p:nvSpPr>
          <p:cNvPr id="157" name="Google Shape;157;p19"/>
          <p:cNvSpPr txBox="1"/>
          <p:nvPr/>
        </p:nvSpPr>
        <p:spPr>
          <a:xfrm>
            <a:off x="468600" y="3072200"/>
            <a:ext cx="8206800" cy="2664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Go-To-Market Strategy</a:t>
            </a:r>
            <a:endParaRPr b="1">
              <a:solidFill>
                <a:srgbClr val="FFFFFF"/>
              </a:solidFill>
              <a:latin typeface="Times New Roman"/>
              <a:ea typeface="Times New Roman"/>
              <a:cs typeface="Times New Roman"/>
              <a:sym typeface="Times New Roman"/>
            </a:endParaRPr>
          </a:p>
        </p:txBody>
      </p:sp>
      <p:sp>
        <p:nvSpPr>
          <p:cNvPr id="158" name="Google Shape;158;p19"/>
          <p:cNvSpPr txBox="1"/>
          <p:nvPr/>
        </p:nvSpPr>
        <p:spPr>
          <a:xfrm>
            <a:off x="5535600" y="931325"/>
            <a:ext cx="3125400" cy="2796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Value Proposition</a:t>
            </a:r>
            <a:endParaRPr b="1">
              <a:solidFill>
                <a:srgbClr val="FFFFFF"/>
              </a:solidFill>
              <a:latin typeface="Times New Roman"/>
              <a:ea typeface="Times New Roman"/>
              <a:cs typeface="Times New Roman"/>
              <a:sym typeface="Times New Roman"/>
            </a:endParaRPr>
          </a:p>
        </p:txBody>
      </p:sp>
      <p:sp>
        <p:nvSpPr>
          <p:cNvPr id="159" name="Google Shape;159;p19"/>
          <p:cNvSpPr txBox="1"/>
          <p:nvPr/>
        </p:nvSpPr>
        <p:spPr>
          <a:xfrm>
            <a:off x="468000" y="365785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1</a:t>
            </a:r>
            <a:endParaRPr b="1" sz="3000">
              <a:solidFill>
                <a:srgbClr val="99242C"/>
              </a:solidFill>
            </a:endParaRPr>
          </a:p>
        </p:txBody>
      </p:sp>
      <p:sp>
        <p:nvSpPr>
          <p:cNvPr id="160" name="Google Shape;160;p19"/>
          <p:cNvSpPr txBox="1"/>
          <p:nvPr/>
        </p:nvSpPr>
        <p:spPr>
          <a:xfrm>
            <a:off x="947700" y="3564350"/>
            <a:ext cx="2256300" cy="10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Times New Roman"/>
                <a:ea typeface="Times New Roman"/>
                <a:cs typeface="Times New Roman"/>
                <a:sym typeface="Times New Roman"/>
              </a:rPr>
              <a:t>Provide professional training for chefs on </a:t>
            </a:r>
            <a:r>
              <a:rPr lang="en" sz="1300">
                <a:latin typeface="Times New Roman"/>
                <a:ea typeface="Times New Roman"/>
                <a:cs typeface="Times New Roman"/>
                <a:sym typeface="Times New Roman"/>
              </a:rPr>
              <a:t>Japanese</a:t>
            </a:r>
            <a:r>
              <a:rPr lang="en" sz="1300">
                <a:latin typeface="Times New Roman"/>
                <a:ea typeface="Times New Roman"/>
                <a:cs typeface="Times New Roman"/>
                <a:sym typeface="Times New Roman"/>
              </a:rPr>
              <a:t> </a:t>
            </a:r>
            <a:r>
              <a:rPr lang="en" sz="1300">
                <a:latin typeface="Times New Roman"/>
                <a:ea typeface="Times New Roman"/>
                <a:cs typeface="Times New Roman"/>
                <a:sym typeface="Times New Roman"/>
              </a:rPr>
              <a:t>etiquette</a:t>
            </a:r>
            <a:r>
              <a:rPr lang="en" sz="1300">
                <a:latin typeface="Times New Roman"/>
                <a:ea typeface="Times New Roman"/>
                <a:cs typeface="Times New Roman"/>
                <a:sym typeface="Times New Roman"/>
              </a:rPr>
              <a:t>, culture, history, and home cuisines.</a:t>
            </a:r>
            <a:endParaRPr sz="1300">
              <a:solidFill>
                <a:srgbClr val="000000"/>
              </a:solidFill>
              <a:latin typeface="Times New Roman"/>
              <a:ea typeface="Times New Roman"/>
              <a:cs typeface="Times New Roman"/>
              <a:sym typeface="Times New Roman"/>
            </a:endParaRPr>
          </a:p>
        </p:txBody>
      </p:sp>
      <p:sp>
        <p:nvSpPr>
          <p:cNvPr id="161" name="Google Shape;161;p19"/>
          <p:cNvSpPr txBox="1"/>
          <p:nvPr/>
        </p:nvSpPr>
        <p:spPr>
          <a:xfrm>
            <a:off x="3204000" y="3657900"/>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2</a:t>
            </a:r>
            <a:endParaRPr b="1" sz="3000">
              <a:solidFill>
                <a:srgbClr val="99242C"/>
              </a:solidFill>
            </a:endParaRPr>
          </a:p>
        </p:txBody>
      </p:sp>
      <p:sp>
        <p:nvSpPr>
          <p:cNvPr id="162" name="Google Shape;162;p19"/>
          <p:cNvSpPr txBox="1"/>
          <p:nvPr/>
        </p:nvSpPr>
        <p:spPr>
          <a:xfrm>
            <a:off x="3683700" y="3564350"/>
            <a:ext cx="22563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Times New Roman"/>
                <a:ea typeface="Times New Roman"/>
                <a:cs typeface="Times New Roman"/>
                <a:sym typeface="Times New Roman"/>
              </a:rPr>
              <a:t>Obtain certifications including Pennsylvania Food Safety Training, Pennsylvania Food Handler, and Personal Certified Chef.</a:t>
            </a:r>
            <a:endParaRPr sz="1300">
              <a:solidFill>
                <a:srgbClr val="000000"/>
              </a:solidFill>
              <a:latin typeface="Times New Roman"/>
              <a:ea typeface="Times New Roman"/>
              <a:cs typeface="Times New Roman"/>
              <a:sym typeface="Times New Roman"/>
            </a:endParaRPr>
          </a:p>
        </p:txBody>
      </p:sp>
      <p:sp>
        <p:nvSpPr>
          <p:cNvPr id="163" name="Google Shape;163;p19"/>
          <p:cNvSpPr txBox="1"/>
          <p:nvPr/>
        </p:nvSpPr>
        <p:spPr>
          <a:xfrm>
            <a:off x="5940000" y="3657913"/>
            <a:ext cx="47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242C"/>
                </a:solidFill>
              </a:rPr>
              <a:t>3</a:t>
            </a:r>
            <a:endParaRPr b="1" sz="3000">
              <a:solidFill>
                <a:srgbClr val="99242C"/>
              </a:solidFill>
            </a:endParaRPr>
          </a:p>
        </p:txBody>
      </p:sp>
      <p:sp>
        <p:nvSpPr>
          <p:cNvPr id="164" name="Google Shape;164;p19"/>
          <p:cNvSpPr txBox="1"/>
          <p:nvPr/>
        </p:nvSpPr>
        <p:spPr>
          <a:xfrm>
            <a:off x="6419700" y="3564353"/>
            <a:ext cx="22563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Times New Roman"/>
                <a:ea typeface="Times New Roman"/>
                <a:cs typeface="Times New Roman"/>
                <a:sym typeface="Times New Roman"/>
              </a:rPr>
              <a:t>Leverage small business ad grants to a</a:t>
            </a:r>
            <a:r>
              <a:rPr lang="en" sz="1300">
                <a:solidFill>
                  <a:srgbClr val="000000"/>
                </a:solidFill>
                <a:latin typeface="Times New Roman"/>
                <a:ea typeface="Times New Roman"/>
                <a:cs typeface="Times New Roman"/>
                <a:sym typeface="Times New Roman"/>
              </a:rPr>
              <a:t>dvertise </a:t>
            </a:r>
            <a:r>
              <a:rPr lang="en" sz="1300">
                <a:latin typeface="Times New Roman"/>
                <a:ea typeface="Times New Roman"/>
                <a:cs typeface="Times New Roman"/>
                <a:sym typeface="Times New Roman"/>
              </a:rPr>
              <a:t>Omakase</a:t>
            </a:r>
            <a:r>
              <a:rPr lang="en" sz="1300">
                <a:solidFill>
                  <a:srgbClr val="000000"/>
                </a:solidFill>
                <a:latin typeface="Times New Roman"/>
                <a:ea typeface="Times New Roman"/>
                <a:cs typeface="Times New Roman"/>
                <a:sym typeface="Times New Roman"/>
              </a:rPr>
              <a:t> on Facebook</a:t>
            </a:r>
            <a:r>
              <a:rPr lang="en" sz="1300">
                <a:latin typeface="Times New Roman"/>
                <a:ea typeface="Times New Roman"/>
                <a:cs typeface="Times New Roman"/>
                <a:sym typeface="Times New Roman"/>
              </a:rPr>
              <a:t>, Instagram, and Google Search, as well as private chefs booking sites.</a:t>
            </a:r>
            <a:endParaRPr sz="1300">
              <a:solidFill>
                <a:srgbClr val="000000"/>
              </a:solidFill>
              <a:latin typeface="Times New Roman"/>
              <a:ea typeface="Times New Roman"/>
              <a:cs typeface="Times New Roman"/>
              <a:sym typeface="Times New Roman"/>
            </a:endParaRPr>
          </a:p>
        </p:txBody>
      </p:sp>
      <p:sp>
        <p:nvSpPr>
          <p:cNvPr id="165" name="Google Shape;165;p19"/>
          <p:cNvSpPr txBox="1"/>
          <p:nvPr/>
        </p:nvSpPr>
        <p:spPr>
          <a:xfrm>
            <a:off x="5371700" y="1154675"/>
            <a:ext cx="3271800" cy="17994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Consumers</a:t>
            </a:r>
            <a:r>
              <a:rPr lang="en" sz="1200">
                <a:latin typeface="Times New Roman"/>
                <a:ea typeface="Times New Roman"/>
                <a:cs typeface="Times New Roman"/>
                <a:sym typeface="Times New Roman"/>
              </a:rPr>
              <a:t>: Celebrate their special </a:t>
            </a:r>
            <a:r>
              <a:rPr lang="en" sz="1200">
                <a:latin typeface="Times New Roman"/>
                <a:ea typeface="Times New Roman"/>
                <a:cs typeface="Times New Roman"/>
                <a:sym typeface="Times New Roman"/>
              </a:rPr>
              <a:t>occasions and </a:t>
            </a:r>
            <a:r>
              <a:rPr lang="en" sz="1200">
                <a:latin typeface="Times New Roman"/>
                <a:ea typeface="Times New Roman"/>
                <a:cs typeface="Times New Roman"/>
                <a:sym typeface="Times New Roman"/>
              </a:rPr>
              <a:t>experience authentic teppanyaki at the comfort of their home.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Chefs: </a:t>
            </a:r>
            <a:r>
              <a:rPr lang="en" sz="1200">
                <a:latin typeface="Times New Roman"/>
                <a:ea typeface="Times New Roman"/>
                <a:cs typeface="Times New Roman"/>
                <a:sym typeface="Times New Roman"/>
              </a:rPr>
              <a:t>Create employment opportunities, paired with comprehensive training with stipend, and competitive salary.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THG:</a:t>
            </a:r>
            <a:r>
              <a:rPr lang="en" sz="1200">
                <a:latin typeface="Times New Roman"/>
                <a:ea typeface="Times New Roman"/>
                <a:cs typeface="Times New Roman"/>
                <a:sym typeface="Times New Roman"/>
              </a:rPr>
              <a:t> Reinforce our mission of </a:t>
            </a:r>
            <a:r>
              <a:rPr lang="en" sz="1200">
                <a:latin typeface="Times New Roman"/>
                <a:ea typeface="Times New Roman"/>
                <a:cs typeface="Times New Roman"/>
                <a:sym typeface="Times New Roman"/>
              </a:rPr>
              <a:t>delivering</a:t>
            </a:r>
            <a:r>
              <a:rPr lang="en" sz="1200">
                <a:latin typeface="Times New Roman"/>
                <a:ea typeface="Times New Roman"/>
                <a:cs typeface="Times New Roman"/>
                <a:sym typeface="Times New Roman"/>
              </a:rPr>
              <a:t> experience-driven teppanyaki while generating positive cash flow.</a:t>
            </a:r>
            <a:endParaRPr>
              <a:latin typeface="Times New Roman"/>
              <a:ea typeface="Times New Roman"/>
              <a:cs typeface="Times New Roman"/>
              <a:sym typeface="Times New Roman"/>
            </a:endParaRPr>
          </a:p>
        </p:txBody>
      </p:sp>
      <p:sp>
        <p:nvSpPr>
          <p:cNvPr id="166" name="Google Shape;166;p19"/>
          <p:cNvSpPr txBox="1"/>
          <p:nvPr/>
        </p:nvSpPr>
        <p:spPr>
          <a:xfrm>
            <a:off x="2778975" y="1204825"/>
            <a:ext cx="2756700" cy="174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Median </a:t>
            </a:r>
            <a:r>
              <a:rPr lang="en" sz="1100">
                <a:solidFill>
                  <a:schemeClr val="dk1"/>
                </a:solidFill>
                <a:latin typeface="Times New Roman"/>
                <a:ea typeface="Times New Roman"/>
                <a:cs typeface="Times New Roman"/>
                <a:sym typeface="Times New Roman"/>
              </a:rPr>
              <a:t>monthly household income:</a:t>
            </a:r>
            <a:r>
              <a:rPr lang="en" sz="1100">
                <a:latin typeface="Times New Roman"/>
                <a:ea typeface="Times New Roman"/>
                <a:cs typeface="Times New Roman"/>
                <a:sym typeface="Times New Roman"/>
              </a:rPr>
              <a:t> </a:t>
            </a:r>
            <a:r>
              <a:rPr b="1" lang="en" sz="1200">
                <a:solidFill>
                  <a:srgbClr val="99242C"/>
                </a:solidFill>
                <a:latin typeface="Times New Roman"/>
                <a:ea typeface="Times New Roman"/>
                <a:cs typeface="Times New Roman"/>
                <a:sym typeface="Times New Roman"/>
              </a:rPr>
              <a:t>$2700</a:t>
            </a:r>
            <a:r>
              <a:rPr lang="en" sz="1100">
                <a:solidFill>
                  <a:schemeClr val="dk1"/>
                </a:solidFill>
                <a:latin typeface="Times New Roman"/>
                <a:ea typeface="Times New Roman"/>
                <a:cs typeface="Times New Roman"/>
                <a:sym typeface="Times New Roman"/>
              </a:rPr>
              <a:t> </a:t>
            </a:r>
            <a:r>
              <a:rPr lang="en" sz="1100">
                <a:latin typeface="Times New Roman"/>
                <a:ea typeface="Times New Roman"/>
                <a:cs typeface="Times New Roman"/>
                <a:sym typeface="Times New Roman"/>
              </a:rPr>
              <a:t>after-tax</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Product caters to the top 50% of the city households. </a:t>
            </a:r>
            <a:r>
              <a:rPr lang="en" sz="800">
                <a:latin typeface="Times New Roman"/>
                <a:ea typeface="Times New Roman"/>
                <a:cs typeface="Times New Roman"/>
                <a:sym typeface="Times New Roman"/>
              </a:rPr>
              <a:t>(Avg. price $400) </a:t>
            </a:r>
            <a:endParaRPr sz="8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Market penetration goal: 0.5% to 1% </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Projected </a:t>
            </a:r>
            <a:r>
              <a:rPr lang="en" sz="1100">
                <a:latin typeface="Times New Roman"/>
                <a:ea typeface="Times New Roman"/>
                <a:cs typeface="Times New Roman"/>
                <a:sym typeface="Times New Roman"/>
              </a:rPr>
              <a:t>annual profit at goal: </a:t>
            </a:r>
            <a:r>
              <a:rPr lang="en" sz="1100">
                <a:solidFill>
                  <a:schemeClr val="dk1"/>
                </a:solidFill>
                <a:latin typeface="Times New Roman"/>
                <a:ea typeface="Times New Roman"/>
                <a:cs typeface="Times New Roman"/>
                <a:sym typeface="Times New Roman"/>
              </a:rPr>
              <a:t>$187k to $374k. </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latin typeface="Times New Roman"/>
                <a:ea typeface="Times New Roman"/>
                <a:cs typeface="Times New Roman"/>
                <a:sym typeface="Times New Roman"/>
              </a:rPr>
              <a:t>S</a:t>
            </a:r>
            <a:r>
              <a:rPr lang="en" sz="1100">
                <a:latin typeface="Times New Roman"/>
                <a:ea typeface="Times New Roman"/>
                <a:cs typeface="Times New Roman"/>
                <a:sym typeface="Times New Roman"/>
              </a:rPr>
              <a:t>ee Appendix for detailed cost structure of the product.</a:t>
            </a:r>
            <a:endParaRPr sz="1100">
              <a:latin typeface="Times New Roman"/>
              <a:ea typeface="Times New Roman"/>
              <a:cs typeface="Times New Roman"/>
              <a:sym typeface="Times New Roman"/>
            </a:endParaRPr>
          </a:p>
        </p:txBody>
      </p:sp>
      <p:sp>
        <p:nvSpPr>
          <p:cNvPr id="167" name="Google Shape;167;p19"/>
          <p:cNvSpPr/>
          <p:nvPr/>
        </p:nvSpPr>
        <p:spPr>
          <a:xfrm>
            <a:off x="498850" y="2627900"/>
            <a:ext cx="157800" cy="132900"/>
          </a:xfrm>
          <a:prstGeom prst="rect">
            <a:avLst/>
          </a:prstGeom>
          <a:solidFill>
            <a:srgbClr val="FFCB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498850" y="2800250"/>
            <a:ext cx="157800" cy="132900"/>
          </a:xfrm>
          <a:prstGeom prst="rect">
            <a:avLst/>
          </a:prstGeom>
          <a:solidFill>
            <a:srgbClr val="9924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txBox="1"/>
          <p:nvPr/>
        </p:nvSpPr>
        <p:spPr>
          <a:xfrm>
            <a:off x="641800" y="2580046"/>
            <a:ext cx="3271800" cy="26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Household income in the top 50%</a:t>
            </a:r>
            <a:endParaRPr sz="1100">
              <a:latin typeface="Times New Roman"/>
              <a:ea typeface="Times New Roman"/>
              <a:cs typeface="Times New Roman"/>
              <a:sym typeface="Times New Roman"/>
            </a:endParaRPr>
          </a:p>
        </p:txBody>
      </p:sp>
      <p:sp>
        <p:nvSpPr>
          <p:cNvPr id="170" name="Google Shape;170;p19"/>
          <p:cNvSpPr/>
          <p:nvPr/>
        </p:nvSpPr>
        <p:spPr>
          <a:xfrm>
            <a:off x="739925" y="1852650"/>
            <a:ext cx="529200" cy="266400"/>
          </a:xfrm>
          <a:prstGeom prst="wedgeRectCallout">
            <a:avLst>
              <a:gd fmla="val 58973" name="adj1"/>
              <a:gd fmla="val 97452" name="adj2"/>
            </a:avLst>
          </a:prstGeom>
          <a:noFill/>
          <a:ln cap="flat" cmpd="sng" w="19050">
            <a:solidFill>
              <a:srgbClr val="FFCB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300k</a:t>
            </a:r>
            <a:endParaRPr sz="1200">
              <a:latin typeface="Times New Roman"/>
              <a:ea typeface="Times New Roman"/>
              <a:cs typeface="Times New Roman"/>
              <a:sym typeface="Times New Roman"/>
            </a:endParaRPr>
          </a:p>
        </p:txBody>
      </p:sp>
      <p:sp>
        <p:nvSpPr>
          <p:cNvPr id="171" name="Google Shape;171;p19"/>
          <p:cNvSpPr txBox="1"/>
          <p:nvPr/>
        </p:nvSpPr>
        <p:spPr>
          <a:xfrm>
            <a:off x="350375" y="1154675"/>
            <a:ext cx="1308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Total of </a:t>
            </a:r>
            <a:r>
              <a:rPr b="1" lang="en" sz="800">
                <a:solidFill>
                  <a:schemeClr val="dk1"/>
                </a:solidFill>
                <a:latin typeface="Times New Roman"/>
                <a:ea typeface="Times New Roman"/>
                <a:cs typeface="Times New Roman"/>
                <a:sym typeface="Times New Roman"/>
              </a:rPr>
              <a:t>600,000 </a:t>
            </a:r>
            <a:r>
              <a:rPr lang="en" sz="800">
                <a:solidFill>
                  <a:schemeClr val="dk1"/>
                </a:solidFill>
                <a:latin typeface="Times New Roman"/>
                <a:ea typeface="Times New Roman"/>
                <a:cs typeface="Times New Roman"/>
                <a:sym typeface="Times New Roman"/>
              </a:rPr>
              <a:t>households in Philadelphia</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800">
                <a:solidFill>
                  <a:schemeClr val="dk1"/>
                </a:solidFill>
                <a:latin typeface="Times New Roman"/>
                <a:ea typeface="Times New Roman"/>
                <a:cs typeface="Times New Roman"/>
                <a:sym typeface="Times New Roman"/>
              </a:rPr>
              <a:t>(Source: U.S. Census) </a:t>
            </a:r>
            <a:endParaRPr sz="800"/>
          </a:p>
        </p:txBody>
      </p:sp>
      <p:sp>
        <p:nvSpPr>
          <p:cNvPr id="172" name="Google Shape;172;p19"/>
          <p:cNvSpPr txBox="1"/>
          <p:nvPr/>
        </p:nvSpPr>
        <p:spPr>
          <a:xfrm>
            <a:off x="641800" y="2760800"/>
            <a:ext cx="3271800" cy="1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Private chef bookings needed to break even</a:t>
            </a:r>
            <a:endParaRPr sz="1500"/>
          </a:p>
        </p:txBody>
      </p:sp>
      <p:grpSp>
        <p:nvGrpSpPr>
          <p:cNvPr id="173" name="Google Shape;173;p19"/>
          <p:cNvGrpSpPr/>
          <p:nvPr/>
        </p:nvGrpSpPr>
        <p:grpSpPr>
          <a:xfrm>
            <a:off x="1328254" y="1366213"/>
            <a:ext cx="1308308" cy="1239275"/>
            <a:chOff x="856892" y="1275850"/>
            <a:chExt cx="1308308" cy="1239275"/>
          </a:xfrm>
        </p:grpSpPr>
        <p:sp>
          <p:nvSpPr>
            <p:cNvPr id="174" name="Google Shape;174;p19"/>
            <p:cNvSpPr/>
            <p:nvPr/>
          </p:nvSpPr>
          <p:spPr>
            <a:xfrm>
              <a:off x="856892" y="1276876"/>
              <a:ext cx="1308300" cy="1237200"/>
            </a:xfrm>
            <a:prstGeom prst="chord">
              <a:avLst>
                <a:gd fmla="val 5355151" name="adj1"/>
                <a:gd fmla="val 16166422" name="adj2"/>
              </a:avLst>
            </a:prstGeom>
            <a:solidFill>
              <a:srgbClr val="FFCBA6"/>
            </a:solidFill>
            <a:ln cap="flat" cmpd="sng" w="9525">
              <a:solidFill>
                <a:srgbClr val="FCD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9"/>
            <p:cNvGrpSpPr/>
            <p:nvPr/>
          </p:nvGrpSpPr>
          <p:grpSpPr>
            <a:xfrm>
              <a:off x="856900" y="1275850"/>
              <a:ext cx="1308300" cy="1239275"/>
              <a:chOff x="1425250" y="1351100"/>
              <a:chExt cx="1308300" cy="1239275"/>
            </a:xfrm>
          </p:grpSpPr>
          <p:sp>
            <p:nvSpPr>
              <p:cNvPr id="176" name="Google Shape;176;p19"/>
              <p:cNvSpPr/>
              <p:nvPr/>
            </p:nvSpPr>
            <p:spPr>
              <a:xfrm>
                <a:off x="1425250" y="1353175"/>
                <a:ext cx="1308300" cy="1237200"/>
              </a:xfrm>
              <a:prstGeom prst="ellipse">
                <a:avLst/>
              </a:prstGeom>
              <a:solidFill>
                <a:srgbClr val="FFCBA5">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10800000">
                <a:off x="2027150" y="1351100"/>
                <a:ext cx="31800" cy="628200"/>
              </a:xfrm>
              <a:prstGeom prst="rtTriangle">
                <a:avLst/>
              </a:prstGeom>
              <a:solidFill>
                <a:srgbClr val="99242C"/>
              </a:solid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 name="Google Shape;178;p19"/>
          <p:cNvSpPr/>
          <p:nvPr/>
        </p:nvSpPr>
        <p:spPr>
          <a:xfrm>
            <a:off x="2502475" y="1265763"/>
            <a:ext cx="420600" cy="216900"/>
          </a:xfrm>
          <a:prstGeom prst="wedgeRectCallout">
            <a:avLst>
              <a:gd fmla="val -54815" name="adj1"/>
              <a:gd fmla="val 81553" name="adj2"/>
            </a:avLst>
          </a:prstGeom>
          <a:noFill/>
          <a:ln cap="flat" cmpd="sng" w="19050">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300</a:t>
            </a:r>
            <a:endParaRPr sz="1200">
              <a:latin typeface="Times New Roman"/>
              <a:ea typeface="Times New Roman"/>
              <a:cs typeface="Times New Roman"/>
              <a:sym typeface="Times New Roman"/>
            </a:endParaRPr>
          </a:p>
        </p:txBody>
      </p:sp>
      <p:sp>
        <p:nvSpPr>
          <p:cNvPr id="179" name="Google Shape;179;p19"/>
          <p:cNvSpPr txBox="1"/>
          <p:nvPr/>
        </p:nvSpPr>
        <p:spPr>
          <a:xfrm>
            <a:off x="1392925" y="1875563"/>
            <a:ext cx="6738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p:txBody>
      </p:sp>
      <p:sp>
        <p:nvSpPr>
          <p:cNvPr id="180" name="Google Shape;180;p19"/>
          <p:cNvSpPr txBox="1"/>
          <p:nvPr/>
        </p:nvSpPr>
        <p:spPr>
          <a:xfrm>
            <a:off x="1971850" y="1364438"/>
            <a:ext cx="611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0.01%</a:t>
            </a:r>
            <a:endParaRPr sz="1200">
              <a:latin typeface="Times New Roman"/>
              <a:ea typeface="Times New Roman"/>
              <a:cs typeface="Times New Roman"/>
              <a:sym typeface="Times New Roman"/>
            </a:endParaRPr>
          </a:p>
        </p:txBody>
      </p:sp>
      <p:cxnSp>
        <p:nvCxnSpPr>
          <p:cNvPr id="181" name="Google Shape;181;p19"/>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9"/>
          <p:cNvSpPr txBox="1"/>
          <p:nvPr/>
        </p:nvSpPr>
        <p:spPr>
          <a:xfrm>
            <a:off x="6811850" y="294525"/>
            <a:ext cx="18438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p:nvPr/>
        </p:nvSpPr>
        <p:spPr>
          <a:xfrm>
            <a:off x="616175" y="1119200"/>
            <a:ext cx="1558500" cy="1503000"/>
          </a:xfrm>
          <a:prstGeom prst="rect">
            <a:avLst/>
          </a:prstGeom>
          <a:noFill/>
          <a:ln cap="flat" cmpd="sng" w="19050">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20"/>
          <p:cNvSpPr txBox="1"/>
          <p:nvPr>
            <p:ph type="ctrTitle"/>
          </p:nvPr>
        </p:nvSpPr>
        <p:spPr>
          <a:xfrm>
            <a:off x="367675" y="307450"/>
            <a:ext cx="80487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Mid-career professionals are seeking new at-home experiences </a:t>
            </a:r>
            <a:endParaRPr sz="2000">
              <a:solidFill>
                <a:srgbClr val="000000"/>
              </a:solidFill>
              <a:latin typeface="Times"/>
              <a:ea typeface="Times"/>
              <a:cs typeface="Times"/>
              <a:sym typeface="Times"/>
            </a:endParaRPr>
          </a:p>
        </p:txBody>
      </p:sp>
      <p:sp>
        <p:nvSpPr>
          <p:cNvPr id="189" name="Google Shape;189;p20"/>
          <p:cNvSpPr txBox="1"/>
          <p:nvPr>
            <p:ph type="ctrTitle"/>
          </p:nvPr>
        </p:nvSpPr>
        <p:spPr>
          <a:xfrm>
            <a:off x="2980175" y="887927"/>
            <a:ext cx="1356900" cy="256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Profile</a:t>
            </a:r>
            <a:endParaRPr b="1" sz="1200">
              <a:solidFill>
                <a:srgbClr val="99242C"/>
              </a:solidFill>
              <a:latin typeface="Times"/>
              <a:ea typeface="Times"/>
              <a:cs typeface="Times"/>
              <a:sym typeface="Times"/>
            </a:endParaRPr>
          </a:p>
        </p:txBody>
      </p:sp>
      <p:sp>
        <p:nvSpPr>
          <p:cNvPr id="190" name="Google Shape;190;p20"/>
          <p:cNvSpPr txBox="1"/>
          <p:nvPr>
            <p:ph idx="4294967295" type="subTitle"/>
          </p:nvPr>
        </p:nvSpPr>
        <p:spPr>
          <a:xfrm>
            <a:off x="2979248" y="11330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b="0" i="0" lang="en" sz="1000" u="none" cap="none" strike="noStrike">
                <a:solidFill>
                  <a:srgbClr val="1F1300"/>
                </a:solidFill>
                <a:latin typeface="Times"/>
                <a:ea typeface="Times"/>
                <a:cs typeface="Times"/>
                <a:sym typeface="Times"/>
              </a:rPr>
              <a:t>Age: 3</a:t>
            </a:r>
            <a:r>
              <a:rPr lang="en" sz="1000">
                <a:solidFill>
                  <a:srgbClr val="1F1300"/>
                </a:solidFill>
                <a:latin typeface="Times"/>
                <a:ea typeface="Times"/>
                <a:cs typeface="Times"/>
                <a:sym typeface="Times"/>
              </a:rPr>
              <a:t>3</a:t>
            </a:r>
            <a:r>
              <a:rPr b="0" i="0" lang="en" sz="1000" u="none" cap="none" strike="noStrike">
                <a:solidFill>
                  <a:srgbClr val="1F1300"/>
                </a:solidFill>
                <a:latin typeface="Times"/>
                <a:ea typeface="Times"/>
                <a:cs typeface="Times"/>
                <a:sym typeface="Times"/>
              </a:rPr>
              <a:t> years</a:t>
            </a:r>
            <a:endParaRPr b="0" i="0" sz="1000" u="none" cap="none" strike="noStrike">
              <a:solidFill>
                <a:srgbClr val="1F1300"/>
              </a:solidFill>
              <a:latin typeface="Times"/>
              <a:ea typeface="Times"/>
              <a:cs typeface="Times"/>
              <a:sym typeface="Times"/>
            </a:endParaRPr>
          </a:p>
          <a:p>
            <a:pPr indent="0" lvl="0" marL="0" marR="0" rtl="0" algn="l">
              <a:lnSpc>
                <a:spcPct val="90000"/>
              </a:lnSpc>
              <a:spcBef>
                <a:spcPts val="1600"/>
              </a:spcBef>
              <a:spcAft>
                <a:spcPts val="1600"/>
              </a:spcAft>
              <a:buClr>
                <a:schemeClr val="dk1"/>
              </a:buClr>
              <a:buSzPts val="2100"/>
              <a:buFont typeface="Arial"/>
              <a:buNone/>
            </a:pPr>
            <a:r>
              <a:t/>
            </a:r>
            <a:endParaRPr b="0" i="0" sz="2100" u="none" cap="none" strike="noStrike">
              <a:solidFill>
                <a:srgbClr val="1F1300"/>
              </a:solidFill>
              <a:latin typeface="Times"/>
              <a:ea typeface="Times"/>
              <a:cs typeface="Times"/>
              <a:sym typeface="Times"/>
            </a:endParaRPr>
          </a:p>
        </p:txBody>
      </p:sp>
      <p:sp>
        <p:nvSpPr>
          <p:cNvPr id="191" name="Google Shape;191;p20"/>
          <p:cNvSpPr txBox="1"/>
          <p:nvPr>
            <p:ph idx="4294967295" type="subTitle"/>
          </p:nvPr>
        </p:nvSpPr>
        <p:spPr>
          <a:xfrm>
            <a:off x="2979248" y="1404580"/>
            <a:ext cx="15585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Gender: Female</a:t>
            </a:r>
            <a:endParaRPr b="0" i="0" sz="2100" u="none" cap="none" strike="noStrike">
              <a:solidFill>
                <a:srgbClr val="1F1300"/>
              </a:solidFill>
              <a:latin typeface="Times"/>
              <a:ea typeface="Times"/>
              <a:cs typeface="Times"/>
              <a:sym typeface="Times"/>
            </a:endParaRPr>
          </a:p>
        </p:txBody>
      </p:sp>
      <p:sp>
        <p:nvSpPr>
          <p:cNvPr id="192" name="Google Shape;192;p20"/>
          <p:cNvSpPr txBox="1"/>
          <p:nvPr>
            <p:ph idx="4294967295" type="subTitle"/>
          </p:nvPr>
        </p:nvSpPr>
        <p:spPr>
          <a:xfrm>
            <a:off x="3970090" y="1139117"/>
            <a:ext cx="1356900" cy="269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Location: Philadelphia</a:t>
            </a:r>
            <a:endParaRPr b="0" i="0" sz="2100" u="none" cap="none" strike="noStrike">
              <a:solidFill>
                <a:srgbClr val="1F1300"/>
              </a:solidFill>
              <a:latin typeface="Times"/>
              <a:ea typeface="Times"/>
              <a:cs typeface="Times"/>
              <a:sym typeface="Times"/>
            </a:endParaRPr>
          </a:p>
        </p:txBody>
      </p:sp>
      <p:sp>
        <p:nvSpPr>
          <p:cNvPr id="193" name="Google Shape;193;p20"/>
          <p:cNvSpPr txBox="1"/>
          <p:nvPr>
            <p:ph idx="4294967295" type="subTitle"/>
          </p:nvPr>
        </p:nvSpPr>
        <p:spPr>
          <a:xfrm>
            <a:off x="3981000" y="1391550"/>
            <a:ext cx="987600" cy="24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800"/>
              <a:buFont typeface="Arial"/>
              <a:buNone/>
            </a:pPr>
            <a:r>
              <a:rPr b="0" i="0" lang="en" sz="1000" u="none" cap="none" strike="noStrike">
                <a:solidFill>
                  <a:srgbClr val="1F1300"/>
                </a:solidFill>
                <a:latin typeface="Times"/>
                <a:ea typeface="Times"/>
                <a:cs typeface="Times"/>
                <a:sym typeface="Times"/>
              </a:rPr>
              <a:t>Job: Consultant</a:t>
            </a:r>
            <a:endParaRPr b="0" i="0" sz="2100" u="none" cap="none" strike="noStrike">
              <a:solidFill>
                <a:srgbClr val="1F1300"/>
              </a:solidFill>
              <a:latin typeface="Times"/>
              <a:ea typeface="Times"/>
              <a:cs typeface="Times"/>
              <a:sym typeface="Times"/>
            </a:endParaRPr>
          </a:p>
        </p:txBody>
      </p:sp>
      <p:sp>
        <p:nvSpPr>
          <p:cNvPr id="194" name="Google Shape;194;p20"/>
          <p:cNvSpPr txBox="1"/>
          <p:nvPr>
            <p:ph idx="4294967295" type="subTitle"/>
          </p:nvPr>
        </p:nvSpPr>
        <p:spPr>
          <a:xfrm>
            <a:off x="2953465" y="2430622"/>
            <a:ext cx="11685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1600"/>
              </a:spcAft>
              <a:buClr>
                <a:schemeClr val="dk1"/>
              </a:buClr>
              <a:buSzPts val="800"/>
              <a:buFont typeface="Arial"/>
              <a:buNone/>
            </a:pPr>
            <a:r>
              <a:rPr i="0" lang="en" sz="1000" u="none" cap="none" strike="noStrike">
                <a:solidFill>
                  <a:srgbClr val="000000"/>
                </a:solidFill>
                <a:latin typeface="Times"/>
                <a:ea typeface="Times"/>
                <a:cs typeface="Times"/>
                <a:sym typeface="Times"/>
              </a:rPr>
              <a:t>Instagrammable</a:t>
            </a:r>
            <a:endParaRPr i="0" sz="2100" u="none" cap="none" strike="noStrike">
              <a:solidFill>
                <a:srgbClr val="000000"/>
              </a:solidFill>
              <a:latin typeface="Times"/>
              <a:ea typeface="Times"/>
              <a:cs typeface="Times"/>
              <a:sym typeface="Times"/>
            </a:endParaRPr>
          </a:p>
        </p:txBody>
      </p:sp>
      <p:cxnSp>
        <p:nvCxnSpPr>
          <p:cNvPr id="195" name="Google Shape;195;p20"/>
          <p:cNvCxnSpPr/>
          <p:nvPr/>
        </p:nvCxnSpPr>
        <p:spPr>
          <a:xfrm>
            <a:off x="2854693" y="957200"/>
            <a:ext cx="0" cy="3747600"/>
          </a:xfrm>
          <a:prstGeom prst="straightConnector1">
            <a:avLst/>
          </a:prstGeom>
          <a:noFill/>
          <a:ln cap="flat" cmpd="sng" w="9525">
            <a:solidFill>
              <a:srgbClr val="1F1300"/>
            </a:solidFill>
            <a:prstDash val="solid"/>
            <a:round/>
            <a:headEnd len="sm" w="sm" type="none"/>
            <a:tailEnd len="sm" w="sm" type="none"/>
          </a:ln>
        </p:spPr>
      </p:cxnSp>
      <p:sp>
        <p:nvSpPr>
          <p:cNvPr id="196" name="Google Shape;196;p20"/>
          <p:cNvSpPr txBox="1"/>
          <p:nvPr>
            <p:ph idx="4294967295" type="subTitle"/>
          </p:nvPr>
        </p:nvSpPr>
        <p:spPr>
          <a:xfrm>
            <a:off x="544553" y="2677251"/>
            <a:ext cx="2154000" cy="96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1F1300"/>
              </a:buClr>
              <a:buSzPts val="1100"/>
              <a:buFont typeface="Arial"/>
              <a:buNone/>
            </a:pPr>
            <a:r>
              <a:rPr b="0" i="0" lang="en" sz="1100" u="none" cap="none" strike="noStrike">
                <a:solidFill>
                  <a:srgbClr val="1F1300"/>
                </a:solidFill>
                <a:latin typeface="Times"/>
                <a:ea typeface="Times"/>
                <a:cs typeface="Times"/>
                <a:sym typeface="Times"/>
              </a:rPr>
              <a:t>“I need new experiences that lets me see the bigger world, take new photos for my feed, and meet my friends for a nice meal.”</a:t>
            </a:r>
            <a:endParaRPr b="0" i="0" sz="1100" u="none" cap="none" strike="noStrike">
              <a:solidFill>
                <a:srgbClr val="1F1300"/>
              </a:solidFill>
              <a:latin typeface="Times"/>
              <a:ea typeface="Times"/>
              <a:cs typeface="Times"/>
              <a:sym typeface="Times"/>
            </a:endParaRPr>
          </a:p>
        </p:txBody>
      </p:sp>
      <p:grpSp>
        <p:nvGrpSpPr>
          <p:cNvPr id="197" name="Google Shape;197;p20"/>
          <p:cNvGrpSpPr/>
          <p:nvPr/>
        </p:nvGrpSpPr>
        <p:grpSpPr>
          <a:xfrm>
            <a:off x="3432639" y="2202713"/>
            <a:ext cx="283924" cy="231328"/>
            <a:chOff x="1190625" y="717625"/>
            <a:chExt cx="5219200" cy="4260175"/>
          </a:xfrm>
        </p:grpSpPr>
        <p:sp>
          <p:nvSpPr>
            <p:cNvPr id="198" name="Google Shape;198;p20"/>
            <p:cNvSpPr/>
            <p:nvPr/>
          </p:nvSpPr>
          <p:spPr>
            <a:xfrm>
              <a:off x="1190625" y="717625"/>
              <a:ext cx="5219200" cy="4260175"/>
            </a:xfrm>
            <a:custGeom>
              <a:rect b="b" l="l" r="r" t="t"/>
              <a:pathLst>
                <a:path extrusionOk="0" h="170407" w="208768">
                  <a:moveTo>
                    <a:pt x="51376" y="25281"/>
                  </a:moveTo>
                  <a:cubicBezTo>
                    <a:pt x="51670" y="25281"/>
                    <a:pt x="51898" y="25477"/>
                    <a:pt x="51898" y="25770"/>
                  </a:cubicBezTo>
                  <a:lnTo>
                    <a:pt x="51898" y="34219"/>
                  </a:lnTo>
                  <a:lnTo>
                    <a:pt x="22932" y="34219"/>
                  </a:lnTo>
                  <a:lnTo>
                    <a:pt x="22932" y="25770"/>
                  </a:lnTo>
                  <a:cubicBezTo>
                    <a:pt x="22932" y="25477"/>
                    <a:pt x="23160" y="25281"/>
                    <a:pt x="23421" y="25281"/>
                  </a:cubicBezTo>
                  <a:close/>
                  <a:moveTo>
                    <a:pt x="153183" y="8155"/>
                  </a:moveTo>
                  <a:cubicBezTo>
                    <a:pt x="158011" y="8155"/>
                    <a:pt x="162088" y="11450"/>
                    <a:pt x="163132" y="16147"/>
                  </a:cubicBezTo>
                  <a:lnTo>
                    <a:pt x="167144" y="34219"/>
                  </a:lnTo>
                  <a:lnTo>
                    <a:pt x="160164" y="34219"/>
                  </a:lnTo>
                  <a:cubicBezTo>
                    <a:pt x="148583" y="26716"/>
                    <a:pt x="134818" y="22378"/>
                    <a:pt x="120041" y="22378"/>
                  </a:cubicBezTo>
                  <a:cubicBezTo>
                    <a:pt x="105264" y="22378"/>
                    <a:pt x="91466" y="26716"/>
                    <a:pt x="79886" y="34219"/>
                  </a:cubicBezTo>
                  <a:lnTo>
                    <a:pt x="72938" y="34219"/>
                  </a:lnTo>
                  <a:lnTo>
                    <a:pt x="76918" y="16147"/>
                  </a:lnTo>
                  <a:cubicBezTo>
                    <a:pt x="77961" y="11450"/>
                    <a:pt x="82072" y="8155"/>
                    <a:pt x="86867" y="8155"/>
                  </a:cubicBezTo>
                  <a:close/>
                  <a:moveTo>
                    <a:pt x="69480" y="42374"/>
                  </a:moveTo>
                  <a:cubicBezTo>
                    <a:pt x="55062" y="55878"/>
                    <a:pt x="46027" y="75091"/>
                    <a:pt x="46027" y="96392"/>
                  </a:cubicBezTo>
                  <a:cubicBezTo>
                    <a:pt x="46027" y="117660"/>
                    <a:pt x="55062" y="136873"/>
                    <a:pt x="69480" y="150411"/>
                  </a:cubicBezTo>
                  <a:lnTo>
                    <a:pt x="32750" y="150411"/>
                  </a:lnTo>
                  <a:lnTo>
                    <a:pt x="32750" y="106113"/>
                  </a:lnTo>
                  <a:cubicBezTo>
                    <a:pt x="32750" y="103862"/>
                    <a:pt x="30924" y="102035"/>
                    <a:pt x="28673" y="102035"/>
                  </a:cubicBezTo>
                  <a:cubicBezTo>
                    <a:pt x="26422" y="102035"/>
                    <a:pt x="24595" y="103862"/>
                    <a:pt x="24595" y="106113"/>
                  </a:cubicBezTo>
                  <a:lnTo>
                    <a:pt x="24595" y="150411"/>
                  </a:lnTo>
                  <a:lnTo>
                    <a:pt x="14157" y="150411"/>
                  </a:lnTo>
                  <a:cubicBezTo>
                    <a:pt x="10862" y="150411"/>
                    <a:pt x="8155" y="147703"/>
                    <a:pt x="8155" y="144376"/>
                  </a:cubicBezTo>
                  <a:lnTo>
                    <a:pt x="8155" y="48408"/>
                  </a:lnTo>
                  <a:cubicBezTo>
                    <a:pt x="8155" y="45081"/>
                    <a:pt x="10862" y="42374"/>
                    <a:pt x="14157" y="42374"/>
                  </a:cubicBezTo>
                  <a:close/>
                  <a:moveTo>
                    <a:pt x="194610" y="42374"/>
                  </a:moveTo>
                  <a:cubicBezTo>
                    <a:pt x="197905" y="42374"/>
                    <a:pt x="200612" y="45081"/>
                    <a:pt x="200612" y="48376"/>
                  </a:cubicBezTo>
                  <a:lnTo>
                    <a:pt x="200612" y="144376"/>
                  </a:lnTo>
                  <a:cubicBezTo>
                    <a:pt x="200612" y="147703"/>
                    <a:pt x="197905" y="150411"/>
                    <a:pt x="194610" y="150411"/>
                  </a:cubicBezTo>
                  <a:lnTo>
                    <a:pt x="170602" y="150411"/>
                  </a:lnTo>
                  <a:cubicBezTo>
                    <a:pt x="185020" y="136873"/>
                    <a:pt x="194056" y="117660"/>
                    <a:pt x="194056" y="96392"/>
                  </a:cubicBezTo>
                  <a:cubicBezTo>
                    <a:pt x="194056" y="75091"/>
                    <a:pt x="185020" y="55878"/>
                    <a:pt x="170602" y="42374"/>
                  </a:cubicBezTo>
                  <a:close/>
                  <a:moveTo>
                    <a:pt x="120041" y="30533"/>
                  </a:moveTo>
                  <a:cubicBezTo>
                    <a:pt x="127642" y="30533"/>
                    <a:pt x="134981" y="31837"/>
                    <a:pt x="141799" y="34219"/>
                  </a:cubicBezTo>
                  <a:cubicBezTo>
                    <a:pt x="147474" y="36209"/>
                    <a:pt x="152824" y="38981"/>
                    <a:pt x="157684" y="42374"/>
                  </a:cubicBezTo>
                  <a:cubicBezTo>
                    <a:pt x="174712" y="54280"/>
                    <a:pt x="185901" y="74048"/>
                    <a:pt x="185901" y="96392"/>
                  </a:cubicBezTo>
                  <a:cubicBezTo>
                    <a:pt x="185901" y="118704"/>
                    <a:pt x="174712" y="138472"/>
                    <a:pt x="157684" y="150411"/>
                  </a:cubicBezTo>
                  <a:cubicBezTo>
                    <a:pt x="152824" y="153803"/>
                    <a:pt x="147474" y="156543"/>
                    <a:pt x="141799" y="158566"/>
                  </a:cubicBezTo>
                  <a:cubicBezTo>
                    <a:pt x="134981" y="160947"/>
                    <a:pt x="127642" y="162252"/>
                    <a:pt x="120041" y="162252"/>
                  </a:cubicBezTo>
                  <a:cubicBezTo>
                    <a:pt x="112408" y="162252"/>
                    <a:pt x="105101" y="160947"/>
                    <a:pt x="98284" y="158566"/>
                  </a:cubicBezTo>
                  <a:cubicBezTo>
                    <a:pt x="92575" y="156543"/>
                    <a:pt x="87258" y="153803"/>
                    <a:pt x="82398" y="150411"/>
                  </a:cubicBezTo>
                  <a:cubicBezTo>
                    <a:pt x="65338" y="138472"/>
                    <a:pt x="54182" y="118704"/>
                    <a:pt x="54182" y="96392"/>
                  </a:cubicBezTo>
                  <a:cubicBezTo>
                    <a:pt x="54182" y="74048"/>
                    <a:pt x="65338" y="54280"/>
                    <a:pt x="82398" y="42374"/>
                  </a:cubicBezTo>
                  <a:cubicBezTo>
                    <a:pt x="87258" y="38981"/>
                    <a:pt x="92575" y="36209"/>
                    <a:pt x="98284" y="34219"/>
                  </a:cubicBezTo>
                  <a:cubicBezTo>
                    <a:pt x="105101" y="31837"/>
                    <a:pt x="112408" y="30533"/>
                    <a:pt x="120041" y="30533"/>
                  </a:cubicBezTo>
                  <a:close/>
                  <a:moveTo>
                    <a:pt x="86867" y="0"/>
                  </a:moveTo>
                  <a:cubicBezTo>
                    <a:pt x="78190" y="0"/>
                    <a:pt x="70818" y="5905"/>
                    <a:pt x="68958" y="14386"/>
                  </a:cubicBezTo>
                  <a:lnTo>
                    <a:pt x="64555" y="34219"/>
                  </a:lnTo>
                  <a:lnTo>
                    <a:pt x="60053" y="34219"/>
                  </a:lnTo>
                  <a:lnTo>
                    <a:pt x="60053" y="25770"/>
                  </a:lnTo>
                  <a:cubicBezTo>
                    <a:pt x="60053" y="20975"/>
                    <a:pt x="56171" y="17126"/>
                    <a:pt x="51376" y="17126"/>
                  </a:cubicBezTo>
                  <a:lnTo>
                    <a:pt x="23421" y="17126"/>
                  </a:lnTo>
                  <a:cubicBezTo>
                    <a:pt x="18659" y="17126"/>
                    <a:pt x="14777" y="20975"/>
                    <a:pt x="14777" y="25770"/>
                  </a:cubicBezTo>
                  <a:lnTo>
                    <a:pt x="14777" y="34219"/>
                  </a:lnTo>
                  <a:lnTo>
                    <a:pt x="14157" y="34219"/>
                  </a:lnTo>
                  <a:cubicBezTo>
                    <a:pt x="6361" y="34219"/>
                    <a:pt x="0" y="40580"/>
                    <a:pt x="0" y="48408"/>
                  </a:cubicBezTo>
                  <a:lnTo>
                    <a:pt x="0" y="144376"/>
                  </a:lnTo>
                  <a:cubicBezTo>
                    <a:pt x="0" y="152205"/>
                    <a:pt x="6361" y="158566"/>
                    <a:pt x="14157" y="158566"/>
                  </a:cubicBezTo>
                  <a:lnTo>
                    <a:pt x="79886" y="158566"/>
                  </a:lnTo>
                  <a:cubicBezTo>
                    <a:pt x="91466" y="166036"/>
                    <a:pt x="105264" y="170407"/>
                    <a:pt x="120041" y="170407"/>
                  </a:cubicBezTo>
                  <a:cubicBezTo>
                    <a:pt x="134818" y="170407"/>
                    <a:pt x="148583" y="166036"/>
                    <a:pt x="160164" y="158566"/>
                  </a:cubicBezTo>
                  <a:lnTo>
                    <a:pt x="194610" y="158566"/>
                  </a:lnTo>
                  <a:cubicBezTo>
                    <a:pt x="202406" y="158566"/>
                    <a:pt x="208767" y="152205"/>
                    <a:pt x="208767" y="144376"/>
                  </a:cubicBezTo>
                  <a:lnTo>
                    <a:pt x="208767" y="48408"/>
                  </a:lnTo>
                  <a:cubicBezTo>
                    <a:pt x="208767" y="40580"/>
                    <a:pt x="202406" y="34219"/>
                    <a:pt x="194610" y="34219"/>
                  </a:cubicBezTo>
                  <a:lnTo>
                    <a:pt x="175495" y="34219"/>
                  </a:lnTo>
                  <a:lnTo>
                    <a:pt x="171091" y="14386"/>
                  </a:lnTo>
                  <a:cubicBezTo>
                    <a:pt x="169232" y="5905"/>
                    <a:pt x="161860" y="0"/>
                    <a:pt x="15318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0"/>
            <p:cNvSpPr/>
            <p:nvPr/>
          </p:nvSpPr>
          <p:spPr>
            <a:xfrm>
              <a:off x="2853400" y="1789175"/>
              <a:ext cx="2676500" cy="2676500"/>
            </a:xfrm>
            <a:custGeom>
              <a:rect b="b" l="l" r="r" t="t"/>
              <a:pathLst>
                <a:path extrusionOk="0" h="107060" w="107060">
                  <a:moveTo>
                    <a:pt x="53530" y="1"/>
                  </a:moveTo>
                  <a:cubicBezTo>
                    <a:pt x="24009" y="1"/>
                    <a:pt x="1" y="24009"/>
                    <a:pt x="1" y="53530"/>
                  </a:cubicBezTo>
                  <a:cubicBezTo>
                    <a:pt x="1" y="83051"/>
                    <a:pt x="24009" y="107059"/>
                    <a:pt x="53530" y="107059"/>
                  </a:cubicBezTo>
                  <a:cubicBezTo>
                    <a:pt x="57836" y="107059"/>
                    <a:pt x="62109" y="106537"/>
                    <a:pt x="66252" y="105526"/>
                  </a:cubicBezTo>
                  <a:cubicBezTo>
                    <a:pt x="68437" y="105004"/>
                    <a:pt x="69775" y="102786"/>
                    <a:pt x="69253" y="100601"/>
                  </a:cubicBezTo>
                  <a:cubicBezTo>
                    <a:pt x="68779" y="98735"/>
                    <a:pt x="67117" y="97487"/>
                    <a:pt x="65280" y="97487"/>
                  </a:cubicBezTo>
                  <a:cubicBezTo>
                    <a:pt x="64966" y="97487"/>
                    <a:pt x="64647" y="97523"/>
                    <a:pt x="64327" y="97600"/>
                  </a:cubicBezTo>
                  <a:cubicBezTo>
                    <a:pt x="60804" y="98480"/>
                    <a:pt x="57184" y="98904"/>
                    <a:pt x="53530" y="98904"/>
                  </a:cubicBezTo>
                  <a:cubicBezTo>
                    <a:pt x="28511" y="98904"/>
                    <a:pt x="8156" y="78550"/>
                    <a:pt x="8156" y="53530"/>
                  </a:cubicBezTo>
                  <a:cubicBezTo>
                    <a:pt x="8156" y="28511"/>
                    <a:pt x="28511" y="8156"/>
                    <a:pt x="53530" y="8156"/>
                  </a:cubicBezTo>
                  <a:cubicBezTo>
                    <a:pt x="78550" y="8156"/>
                    <a:pt x="98904" y="28511"/>
                    <a:pt x="98904" y="53530"/>
                  </a:cubicBezTo>
                  <a:cubicBezTo>
                    <a:pt x="98904" y="62631"/>
                    <a:pt x="96197" y="71438"/>
                    <a:pt x="91108" y="78941"/>
                  </a:cubicBezTo>
                  <a:cubicBezTo>
                    <a:pt x="89836" y="80800"/>
                    <a:pt x="90325" y="83345"/>
                    <a:pt x="92185" y="84617"/>
                  </a:cubicBezTo>
                  <a:cubicBezTo>
                    <a:pt x="92885" y="85096"/>
                    <a:pt x="93683" y="85326"/>
                    <a:pt x="94474" y="85326"/>
                  </a:cubicBezTo>
                  <a:cubicBezTo>
                    <a:pt x="95781" y="85326"/>
                    <a:pt x="97068" y="84699"/>
                    <a:pt x="97860" y="83540"/>
                  </a:cubicBezTo>
                  <a:cubicBezTo>
                    <a:pt x="103863" y="74668"/>
                    <a:pt x="107059" y="64295"/>
                    <a:pt x="107059" y="53530"/>
                  </a:cubicBezTo>
                  <a:cubicBezTo>
                    <a:pt x="107059" y="24009"/>
                    <a:pt x="83051" y="1"/>
                    <a:pt x="5353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20"/>
            <p:cNvSpPr/>
            <p:nvPr/>
          </p:nvSpPr>
          <p:spPr>
            <a:xfrm>
              <a:off x="1527425" y="2129250"/>
              <a:ext cx="759250" cy="759250"/>
            </a:xfrm>
            <a:custGeom>
              <a:rect b="b" l="l" r="r" t="t"/>
              <a:pathLst>
                <a:path extrusionOk="0" h="30370" w="30370">
                  <a:moveTo>
                    <a:pt x="15201" y="8155"/>
                  </a:moveTo>
                  <a:cubicBezTo>
                    <a:pt x="19083" y="8155"/>
                    <a:pt x="22214" y="11320"/>
                    <a:pt x="22214" y="15201"/>
                  </a:cubicBezTo>
                  <a:cubicBezTo>
                    <a:pt x="22214" y="19050"/>
                    <a:pt x="19083" y="22215"/>
                    <a:pt x="15201" y="22215"/>
                  </a:cubicBezTo>
                  <a:cubicBezTo>
                    <a:pt x="11319" y="22215"/>
                    <a:pt x="8155" y="19050"/>
                    <a:pt x="8155" y="15201"/>
                  </a:cubicBezTo>
                  <a:cubicBezTo>
                    <a:pt x="8155" y="11320"/>
                    <a:pt x="11319" y="8155"/>
                    <a:pt x="15201" y="8155"/>
                  </a:cubicBezTo>
                  <a:close/>
                  <a:moveTo>
                    <a:pt x="15201" y="0"/>
                  </a:moveTo>
                  <a:cubicBezTo>
                    <a:pt x="6818" y="0"/>
                    <a:pt x="0" y="6818"/>
                    <a:pt x="0" y="15201"/>
                  </a:cubicBezTo>
                  <a:cubicBezTo>
                    <a:pt x="0" y="23552"/>
                    <a:pt x="6818" y="30370"/>
                    <a:pt x="15201" y="30370"/>
                  </a:cubicBezTo>
                  <a:cubicBezTo>
                    <a:pt x="23552" y="30370"/>
                    <a:pt x="30369" y="23552"/>
                    <a:pt x="30369" y="15201"/>
                  </a:cubicBezTo>
                  <a:cubicBezTo>
                    <a:pt x="30369" y="6818"/>
                    <a:pt x="23552" y="0"/>
                    <a:pt x="152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20"/>
            <p:cNvSpPr/>
            <p:nvPr/>
          </p:nvSpPr>
          <p:spPr>
            <a:xfrm>
              <a:off x="4812225" y="4028325"/>
              <a:ext cx="203900" cy="204125"/>
            </a:xfrm>
            <a:custGeom>
              <a:rect b="b" l="l" r="r" t="t"/>
              <a:pathLst>
                <a:path extrusionOk="0" h="8165" w="8156">
                  <a:moveTo>
                    <a:pt x="4082" y="1"/>
                  </a:moveTo>
                  <a:cubicBezTo>
                    <a:pt x="3817" y="1"/>
                    <a:pt x="3556" y="25"/>
                    <a:pt x="3295" y="74"/>
                  </a:cubicBezTo>
                  <a:cubicBezTo>
                    <a:pt x="3034" y="140"/>
                    <a:pt x="2774" y="205"/>
                    <a:pt x="2513" y="303"/>
                  </a:cubicBezTo>
                  <a:cubicBezTo>
                    <a:pt x="2284" y="433"/>
                    <a:pt x="2056" y="531"/>
                    <a:pt x="1828" y="694"/>
                  </a:cubicBezTo>
                  <a:cubicBezTo>
                    <a:pt x="1599" y="857"/>
                    <a:pt x="1403" y="1020"/>
                    <a:pt x="1208" y="1216"/>
                  </a:cubicBezTo>
                  <a:cubicBezTo>
                    <a:pt x="1012" y="1379"/>
                    <a:pt x="849" y="1608"/>
                    <a:pt x="686" y="1836"/>
                  </a:cubicBezTo>
                  <a:cubicBezTo>
                    <a:pt x="555" y="2032"/>
                    <a:pt x="425" y="2293"/>
                    <a:pt x="327" y="2521"/>
                  </a:cubicBezTo>
                  <a:cubicBezTo>
                    <a:pt x="229" y="2782"/>
                    <a:pt x="131" y="3043"/>
                    <a:pt x="99" y="3271"/>
                  </a:cubicBezTo>
                  <a:cubicBezTo>
                    <a:pt x="33" y="3565"/>
                    <a:pt x="1" y="3826"/>
                    <a:pt x="1" y="4087"/>
                  </a:cubicBezTo>
                  <a:cubicBezTo>
                    <a:pt x="1" y="4348"/>
                    <a:pt x="33" y="4609"/>
                    <a:pt x="99" y="4869"/>
                  </a:cubicBezTo>
                  <a:cubicBezTo>
                    <a:pt x="131" y="5130"/>
                    <a:pt x="229" y="5391"/>
                    <a:pt x="327" y="5652"/>
                  </a:cubicBezTo>
                  <a:cubicBezTo>
                    <a:pt x="425" y="5881"/>
                    <a:pt x="555" y="6142"/>
                    <a:pt x="686" y="6337"/>
                  </a:cubicBezTo>
                  <a:cubicBezTo>
                    <a:pt x="849" y="6566"/>
                    <a:pt x="1012" y="6794"/>
                    <a:pt x="1208" y="6957"/>
                  </a:cubicBezTo>
                  <a:cubicBezTo>
                    <a:pt x="1403" y="7153"/>
                    <a:pt x="1599" y="7316"/>
                    <a:pt x="1828" y="7479"/>
                  </a:cubicBezTo>
                  <a:cubicBezTo>
                    <a:pt x="2056" y="7610"/>
                    <a:pt x="2284" y="7740"/>
                    <a:pt x="2513" y="7838"/>
                  </a:cubicBezTo>
                  <a:cubicBezTo>
                    <a:pt x="2774" y="7936"/>
                    <a:pt x="3034" y="8034"/>
                    <a:pt x="3295" y="8066"/>
                  </a:cubicBezTo>
                  <a:cubicBezTo>
                    <a:pt x="3556" y="8131"/>
                    <a:pt x="3817" y="8164"/>
                    <a:pt x="4078" y="8164"/>
                  </a:cubicBezTo>
                  <a:cubicBezTo>
                    <a:pt x="4339" y="8164"/>
                    <a:pt x="4600" y="8131"/>
                    <a:pt x="4894" y="8066"/>
                  </a:cubicBezTo>
                  <a:cubicBezTo>
                    <a:pt x="5155" y="8034"/>
                    <a:pt x="5383" y="7936"/>
                    <a:pt x="5644" y="7838"/>
                  </a:cubicBezTo>
                  <a:cubicBezTo>
                    <a:pt x="5872" y="7740"/>
                    <a:pt x="6133" y="7610"/>
                    <a:pt x="6329" y="7479"/>
                  </a:cubicBezTo>
                  <a:cubicBezTo>
                    <a:pt x="6557" y="7316"/>
                    <a:pt x="6786" y="7153"/>
                    <a:pt x="6949" y="6957"/>
                  </a:cubicBezTo>
                  <a:cubicBezTo>
                    <a:pt x="7732" y="6207"/>
                    <a:pt x="8156" y="5163"/>
                    <a:pt x="8156" y="4087"/>
                  </a:cubicBezTo>
                  <a:cubicBezTo>
                    <a:pt x="8156" y="3826"/>
                    <a:pt x="8123" y="3565"/>
                    <a:pt x="8091" y="3271"/>
                  </a:cubicBezTo>
                  <a:cubicBezTo>
                    <a:pt x="8025" y="3043"/>
                    <a:pt x="7960" y="2782"/>
                    <a:pt x="7862" y="2521"/>
                  </a:cubicBezTo>
                  <a:cubicBezTo>
                    <a:pt x="7732" y="2293"/>
                    <a:pt x="7634" y="2032"/>
                    <a:pt x="7471" y="1836"/>
                  </a:cubicBezTo>
                  <a:cubicBezTo>
                    <a:pt x="7340" y="1608"/>
                    <a:pt x="7145" y="1379"/>
                    <a:pt x="6949" y="1216"/>
                  </a:cubicBezTo>
                  <a:cubicBezTo>
                    <a:pt x="6786" y="1020"/>
                    <a:pt x="6557" y="857"/>
                    <a:pt x="6362" y="694"/>
                  </a:cubicBezTo>
                  <a:cubicBezTo>
                    <a:pt x="6133" y="531"/>
                    <a:pt x="5872" y="433"/>
                    <a:pt x="5644" y="303"/>
                  </a:cubicBezTo>
                  <a:cubicBezTo>
                    <a:pt x="5383" y="205"/>
                    <a:pt x="5155" y="140"/>
                    <a:pt x="4894" y="74"/>
                  </a:cubicBezTo>
                  <a:cubicBezTo>
                    <a:pt x="4617" y="25"/>
                    <a:pt x="4347" y="1"/>
                    <a:pt x="408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 name="Google Shape;202;p20"/>
          <p:cNvSpPr/>
          <p:nvPr/>
        </p:nvSpPr>
        <p:spPr>
          <a:xfrm>
            <a:off x="3484073" y="368035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0"/>
          <p:cNvSpPr/>
          <p:nvPr/>
        </p:nvSpPr>
        <p:spPr>
          <a:xfrm>
            <a:off x="3082056" y="3758782"/>
            <a:ext cx="13077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4" name="Google Shape;204;p20"/>
          <p:cNvGrpSpPr/>
          <p:nvPr/>
        </p:nvGrpSpPr>
        <p:grpSpPr>
          <a:xfrm>
            <a:off x="3128668" y="3731131"/>
            <a:ext cx="273486" cy="234088"/>
            <a:chOff x="1190625" y="614050"/>
            <a:chExt cx="5219200" cy="4467325"/>
          </a:xfrm>
        </p:grpSpPr>
        <p:sp>
          <p:nvSpPr>
            <p:cNvPr id="205" name="Google Shape;205;p20"/>
            <p:cNvSpPr/>
            <p:nvPr/>
          </p:nvSpPr>
          <p:spPr>
            <a:xfrm>
              <a:off x="1190625" y="614050"/>
              <a:ext cx="5219200" cy="4467325"/>
            </a:xfrm>
            <a:custGeom>
              <a:rect b="b" l="l" r="r" t="t"/>
              <a:pathLst>
                <a:path extrusionOk="0" h="178693" w="208768">
                  <a:moveTo>
                    <a:pt x="31935" y="42472"/>
                  </a:moveTo>
                  <a:cubicBezTo>
                    <a:pt x="30239" y="47202"/>
                    <a:pt x="25704" y="50627"/>
                    <a:pt x="20387" y="50627"/>
                  </a:cubicBezTo>
                  <a:cubicBezTo>
                    <a:pt x="15070" y="50627"/>
                    <a:pt x="10536" y="47202"/>
                    <a:pt x="8873" y="42472"/>
                  </a:cubicBezTo>
                  <a:close/>
                  <a:moveTo>
                    <a:pt x="200612" y="16050"/>
                  </a:moveTo>
                  <a:lnTo>
                    <a:pt x="200612" y="99263"/>
                  </a:lnTo>
                  <a:cubicBezTo>
                    <a:pt x="192718" y="98056"/>
                    <a:pt x="187695" y="93196"/>
                    <a:pt x="185379" y="84486"/>
                  </a:cubicBezTo>
                  <a:cubicBezTo>
                    <a:pt x="182476" y="73656"/>
                    <a:pt x="184107" y="56890"/>
                    <a:pt x="189750" y="39667"/>
                  </a:cubicBezTo>
                  <a:cubicBezTo>
                    <a:pt x="193077" y="29554"/>
                    <a:pt x="197057" y="21432"/>
                    <a:pt x="200612" y="16050"/>
                  </a:cubicBezTo>
                  <a:close/>
                  <a:moveTo>
                    <a:pt x="20387" y="101253"/>
                  </a:moveTo>
                  <a:cubicBezTo>
                    <a:pt x="22442" y="127120"/>
                    <a:pt x="24465" y="154684"/>
                    <a:pt x="24465" y="156641"/>
                  </a:cubicBezTo>
                  <a:cubicBezTo>
                    <a:pt x="24465" y="158859"/>
                    <a:pt x="22638" y="160686"/>
                    <a:pt x="20387" y="160686"/>
                  </a:cubicBezTo>
                  <a:cubicBezTo>
                    <a:pt x="18137" y="160686"/>
                    <a:pt x="16310" y="158859"/>
                    <a:pt x="16310" y="156641"/>
                  </a:cubicBezTo>
                  <a:cubicBezTo>
                    <a:pt x="16310" y="154684"/>
                    <a:pt x="18365" y="127120"/>
                    <a:pt x="20387" y="101253"/>
                  </a:cubicBezTo>
                  <a:close/>
                  <a:moveTo>
                    <a:pt x="192033" y="105167"/>
                  </a:moveTo>
                  <a:cubicBezTo>
                    <a:pt x="194610" y="106342"/>
                    <a:pt x="197481" y="107124"/>
                    <a:pt x="200580" y="107483"/>
                  </a:cubicBezTo>
                  <a:lnTo>
                    <a:pt x="200612" y="152531"/>
                  </a:lnTo>
                  <a:cubicBezTo>
                    <a:pt x="200612" y="157033"/>
                    <a:pt x="196959" y="160686"/>
                    <a:pt x="192457" y="160686"/>
                  </a:cubicBezTo>
                  <a:cubicBezTo>
                    <a:pt x="187956" y="160686"/>
                    <a:pt x="184302" y="157033"/>
                    <a:pt x="184302" y="152531"/>
                  </a:cubicBezTo>
                  <a:cubicBezTo>
                    <a:pt x="184302" y="144833"/>
                    <a:pt x="186325" y="135308"/>
                    <a:pt x="188282" y="126077"/>
                  </a:cubicBezTo>
                  <a:cubicBezTo>
                    <a:pt x="189782" y="119063"/>
                    <a:pt x="191316" y="111887"/>
                    <a:pt x="192033" y="105167"/>
                  </a:cubicBezTo>
                  <a:close/>
                  <a:moveTo>
                    <a:pt x="104384" y="8156"/>
                  </a:moveTo>
                  <a:cubicBezTo>
                    <a:pt x="135536" y="8156"/>
                    <a:pt x="164111" y="26162"/>
                    <a:pt x="177583" y="54182"/>
                  </a:cubicBezTo>
                  <a:cubicBezTo>
                    <a:pt x="175430" y="65795"/>
                    <a:pt x="175006" y="77342"/>
                    <a:pt x="177485" y="86606"/>
                  </a:cubicBezTo>
                  <a:cubicBezTo>
                    <a:pt x="178887" y="91858"/>
                    <a:pt x="181171" y="96229"/>
                    <a:pt x="184270" y="99589"/>
                  </a:cubicBezTo>
                  <a:cubicBezTo>
                    <a:pt x="184172" y="102101"/>
                    <a:pt x="183911" y="104776"/>
                    <a:pt x="183519" y="107581"/>
                  </a:cubicBezTo>
                  <a:cubicBezTo>
                    <a:pt x="174973" y="144637"/>
                    <a:pt x="142451" y="170537"/>
                    <a:pt x="104384" y="170537"/>
                  </a:cubicBezTo>
                  <a:cubicBezTo>
                    <a:pt x="72318" y="170537"/>
                    <a:pt x="43287" y="151683"/>
                    <a:pt x="30239" y="122423"/>
                  </a:cubicBezTo>
                  <a:cubicBezTo>
                    <a:pt x="29782" y="116388"/>
                    <a:pt x="29293" y="110321"/>
                    <a:pt x="28869" y="104939"/>
                  </a:cubicBezTo>
                  <a:cubicBezTo>
                    <a:pt x="27009" y="81159"/>
                    <a:pt x="25672" y="65534"/>
                    <a:pt x="24922" y="58260"/>
                  </a:cubicBezTo>
                  <a:cubicBezTo>
                    <a:pt x="33827" y="56205"/>
                    <a:pt x="40514" y="48343"/>
                    <a:pt x="40775" y="38916"/>
                  </a:cubicBezTo>
                  <a:cubicBezTo>
                    <a:pt x="56074" y="19638"/>
                    <a:pt x="79723" y="8156"/>
                    <a:pt x="104384" y="8156"/>
                  </a:cubicBezTo>
                  <a:close/>
                  <a:moveTo>
                    <a:pt x="104384" y="1"/>
                  </a:moveTo>
                  <a:cubicBezTo>
                    <a:pt x="90748" y="1"/>
                    <a:pt x="77081" y="3198"/>
                    <a:pt x="64848" y="9232"/>
                  </a:cubicBezTo>
                  <a:cubicBezTo>
                    <a:pt x="55943" y="13603"/>
                    <a:pt x="47755" y="19540"/>
                    <a:pt x="40775" y="26619"/>
                  </a:cubicBezTo>
                  <a:lnTo>
                    <a:pt x="40775" y="5774"/>
                  </a:lnTo>
                  <a:cubicBezTo>
                    <a:pt x="40775" y="3491"/>
                    <a:pt x="38948" y="1697"/>
                    <a:pt x="36697" y="1697"/>
                  </a:cubicBezTo>
                  <a:cubicBezTo>
                    <a:pt x="34447" y="1697"/>
                    <a:pt x="32620" y="3491"/>
                    <a:pt x="32620" y="5774"/>
                  </a:cubicBezTo>
                  <a:lnTo>
                    <a:pt x="32620" y="34317"/>
                  </a:lnTo>
                  <a:lnTo>
                    <a:pt x="24465" y="34317"/>
                  </a:lnTo>
                  <a:lnTo>
                    <a:pt x="24465" y="5774"/>
                  </a:lnTo>
                  <a:cubicBezTo>
                    <a:pt x="24465" y="3491"/>
                    <a:pt x="22638" y="1697"/>
                    <a:pt x="20387" y="1697"/>
                  </a:cubicBezTo>
                  <a:cubicBezTo>
                    <a:pt x="18137" y="1697"/>
                    <a:pt x="16310" y="3491"/>
                    <a:pt x="16310" y="5774"/>
                  </a:cubicBezTo>
                  <a:lnTo>
                    <a:pt x="16310" y="34317"/>
                  </a:lnTo>
                  <a:lnTo>
                    <a:pt x="8155" y="34317"/>
                  </a:lnTo>
                  <a:lnTo>
                    <a:pt x="8155" y="5774"/>
                  </a:lnTo>
                  <a:cubicBezTo>
                    <a:pt x="8155" y="3491"/>
                    <a:pt x="6328" y="1697"/>
                    <a:pt x="4077" y="1697"/>
                  </a:cubicBezTo>
                  <a:cubicBezTo>
                    <a:pt x="1827" y="1697"/>
                    <a:pt x="0" y="3491"/>
                    <a:pt x="0" y="5774"/>
                  </a:cubicBezTo>
                  <a:lnTo>
                    <a:pt x="0" y="38394"/>
                  </a:lnTo>
                  <a:cubicBezTo>
                    <a:pt x="0" y="48050"/>
                    <a:pt x="6785" y="56172"/>
                    <a:pt x="15853" y="58260"/>
                  </a:cubicBezTo>
                  <a:cubicBezTo>
                    <a:pt x="15103" y="65534"/>
                    <a:pt x="13766" y="81159"/>
                    <a:pt x="11906" y="104939"/>
                  </a:cubicBezTo>
                  <a:cubicBezTo>
                    <a:pt x="10340" y="124739"/>
                    <a:pt x="8155" y="153869"/>
                    <a:pt x="8155" y="156641"/>
                  </a:cubicBezTo>
                  <a:cubicBezTo>
                    <a:pt x="8155" y="163361"/>
                    <a:pt x="13635" y="168841"/>
                    <a:pt x="20387" y="168841"/>
                  </a:cubicBezTo>
                  <a:cubicBezTo>
                    <a:pt x="27140" y="168841"/>
                    <a:pt x="32620" y="163361"/>
                    <a:pt x="32620" y="156641"/>
                  </a:cubicBezTo>
                  <a:cubicBezTo>
                    <a:pt x="32620" y="155434"/>
                    <a:pt x="32228" y="149334"/>
                    <a:pt x="31641" y="141212"/>
                  </a:cubicBezTo>
                  <a:lnTo>
                    <a:pt x="31641" y="141212"/>
                  </a:lnTo>
                  <a:cubicBezTo>
                    <a:pt x="48180" y="164437"/>
                    <a:pt x="75124" y="178692"/>
                    <a:pt x="104384" y="178692"/>
                  </a:cubicBezTo>
                  <a:cubicBezTo>
                    <a:pt x="124510" y="178692"/>
                    <a:pt x="144278" y="171810"/>
                    <a:pt x="160033" y="159251"/>
                  </a:cubicBezTo>
                  <a:cubicBezTo>
                    <a:pt x="166557" y="154064"/>
                    <a:pt x="172298" y="147997"/>
                    <a:pt x="177093" y="141245"/>
                  </a:cubicBezTo>
                  <a:lnTo>
                    <a:pt x="177093" y="141245"/>
                  </a:lnTo>
                  <a:cubicBezTo>
                    <a:pt x="176506" y="145159"/>
                    <a:pt x="176147" y="148976"/>
                    <a:pt x="176147" y="152531"/>
                  </a:cubicBezTo>
                  <a:cubicBezTo>
                    <a:pt x="176147" y="161534"/>
                    <a:pt x="183454" y="168841"/>
                    <a:pt x="192457" y="168841"/>
                  </a:cubicBezTo>
                  <a:cubicBezTo>
                    <a:pt x="201460" y="168841"/>
                    <a:pt x="208767" y="161534"/>
                    <a:pt x="208767" y="152531"/>
                  </a:cubicBezTo>
                  <a:lnTo>
                    <a:pt x="208735" y="104058"/>
                  </a:lnTo>
                  <a:cubicBezTo>
                    <a:pt x="208767" y="103928"/>
                    <a:pt x="208767" y="103765"/>
                    <a:pt x="208767" y="103634"/>
                  </a:cubicBezTo>
                  <a:lnTo>
                    <a:pt x="208767" y="5774"/>
                  </a:lnTo>
                  <a:cubicBezTo>
                    <a:pt x="208767" y="4307"/>
                    <a:pt x="207984" y="2969"/>
                    <a:pt x="206745" y="2219"/>
                  </a:cubicBezTo>
                  <a:cubicBezTo>
                    <a:pt x="206109" y="1860"/>
                    <a:pt x="205399" y="1681"/>
                    <a:pt x="204694" y="1681"/>
                  </a:cubicBezTo>
                  <a:cubicBezTo>
                    <a:pt x="203988" y="1681"/>
                    <a:pt x="203287" y="1860"/>
                    <a:pt x="202667" y="2219"/>
                  </a:cubicBezTo>
                  <a:cubicBezTo>
                    <a:pt x="194904" y="6688"/>
                    <a:pt x="185738" y="23520"/>
                    <a:pt x="180388" y="42341"/>
                  </a:cubicBezTo>
                  <a:cubicBezTo>
                    <a:pt x="173375" y="30990"/>
                    <a:pt x="163915" y="21367"/>
                    <a:pt x="152563" y="14093"/>
                  </a:cubicBezTo>
                  <a:cubicBezTo>
                    <a:pt x="138178" y="4861"/>
                    <a:pt x="121509" y="1"/>
                    <a:pt x="10438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0"/>
            <p:cNvSpPr/>
            <p:nvPr/>
          </p:nvSpPr>
          <p:spPr>
            <a:xfrm>
              <a:off x="3077675" y="2051775"/>
              <a:ext cx="841625" cy="840800"/>
            </a:xfrm>
            <a:custGeom>
              <a:rect b="b" l="l" r="r" t="t"/>
              <a:pathLst>
                <a:path extrusionOk="0" h="33632" w="33665">
                  <a:moveTo>
                    <a:pt x="16832" y="8156"/>
                  </a:moveTo>
                  <a:cubicBezTo>
                    <a:pt x="21595" y="8156"/>
                    <a:pt x="25509" y="12037"/>
                    <a:pt x="25509" y="16800"/>
                  </a:cubicBezTo>
                  <a:cubicBezTo>
                    <a:pt x="25509" y="21595"/>
                    <a:pt x="21595" y="25477"/>
                    <a:pt x="16832" y="25477"/>
                  </a:cubicBezTo>
                  <a:cubicBezTo>
                    <a:pt x="12070" y="25477"/>
                    <a:pt x="8155" y="21595"/>
                    <a:pt x="8155" y="16800"/>
                  </a:cubicBezTo>
                  <a:cubicBezTo>
                    <a:pt x="8155" y="12037"/>
                    <a:pt x="12037" y="8156"/>
                    <a:pt x="16832" y="8156"/>
                  </a:cubicBezTo>
                  <a:close/>
                  <a:moveTo>
                    <a:pt x="16832" y="1"/>
                  </a:moveTo>
                  <a:cubicBezTo>
                    <a:pt x="7568" y="1"/>
                    <a:pt x="0" y="7536"/>
                    <a:pt x="0" y="16800"/>
                  </a:cubicBezTo>
                  <a:cubicBezTo>
                    <a:pt x="0" y="26096"/>
                    <a:pt x="7568" y="33632"/>
                    <a:pt x="16832" y="33632"/>
                  </a:cubicBezTo>
                  <a:cubicBezTo>
                    <a:pt x="26096" y="33632"/>
                    <a:pt x="33664" y="26096"/>
                    <a:pt x="33664" y="16800"/>
                  </a:cubicBezTo>
                  <a:cubicBezTo>
                    <a:pt x="33664" y="7536"/>
                    <a:pt x="26096" y="1"/>
                    <a:pt x="168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0"/>
            <p:cNvSpPr/>
            <p:nvPr/>
          </p:nvSpPr>
          <p:spPr>
            <a:xfrm>
              <a:off x="2175725" y="1210175"/>
              <a:ext cx="2645500" cy="2523175"/>
            </a:xfrm>
            <a:custGeom>
              <a:rect b="b" l="l" r="r" t="t"/>
              <a:pathLst>
                <a:path extrusionOk="0" h="100927" w="105820">
                  <a:moveTo>
                    <a:pt x="52910" y="8156"/>
                  </a:moveTo>
                  <a:cubicBezTo>
                    <a:pt x="54606" y="8156"/>
                    <a:pt x="56237" y="8645"/>
                    <a:pt x="57673" y="9526"/>
                  </a:cubicBezTo>
                  <a:cubicBezTo>
                    <a:pt x="58978" y="10309"/>
                    <a:pt x="60021" y="11353"/>
                    <a:pt x="60772" y="12657"/>
                  </a:cubicBezTo>
                  <a:cubicBezTo>
                    <a:pt x="60804" y="12657"/>
                    <a:pt x="60804" y="12690"/>
                    <a:pt x="60804" y="12690"/>
                  </a:cubicBezTo>
                  <a:cubicBezTo>
                    <a:pt x="61424" y="13734"/>
                    <a:pt x="62011" y="14680"/>
                    <a:pt x="62566" y="15593"/>
                  </a:cubicBezTo>
                  <a:cubicBezTo>
                    <a:pt x="71960" y="30990"/>
                    <a:pt x="72417" y="31446"/>
                    <a:pt x="87585" y="40710"/>
                  </a:cubicBezTo>
                  <a:cubicBezTo>
                    <a:pt x="88596" y="41298"/>
                    <a:pt x="89673" y="41950"/>
                    <a:pt x="90815" y="42668"/>
                  </a:cubicBezTo>
                  <a:cubicBezTo>
                    <a:pt x="95120" y="45277"/>
                    <a:pt x="96490" y="50920"/>
                    <a:pt x="93881" y="55259"/>
                  </a:cubicBezTo>
                  <a:cubicBezTo>
                    <a:pt x="93098" y="56531"/>
                    <a:pt x="92021" y="57575"/>
                    <a:pt x="90749" y="58358"/>
                  </a:cubicBezTo>
                  <a:cubicBezTo>
                    <a:pt x="90717" y="58358"/>
                    <a:pt x="90717" y="58358"/>
                    <a:pt x="90684" y="58390"/>
                  </a:cubicBezTo>
                  <a:cubicBezTo>
                    <a:pt x="89673" y="59010"/>
                    <a:pt x="88694" y="59597"/>
                    <a:pt x="87781" y="60152"/>
                  </a:cubicBezTo>
                  <a:cubicBezTo>
                    <a:pt x="72384" y="69514"/>
                    <a:pt x="71928" y="70003"/>
                    <a:pt x="62696" y="85171"/>
                  </a:cubicBezTo>
                  <a:cubicBezTo>
                    <a:pt x="62076" y="86183"/>
                    <a:pt x="61424" y="87259"/>
                    <a:pt x="60706" y="88401"/>
                  </a:cubicBezTo>
                  <a:cubicBezTo>
                    <a:pt x="59043" y="91141"/>
                    <a:pt x="56107" y="92772"/>
                    <a:pt x="52910" y="92772"/>
                  </a:cubicBezTo>
                  <a:cubicBezTo>
                    <a:pt x="51214" y="92772"/>
                    <a:pt x="49583" y="92315"/>
                    <a:pt x="48148" y="91434"/>
                  </a:cubicBezTo>
                  <a:cubicBezTo>
                    <a:pt x="46843" y="90651"/>
                    <a:pt x="45799" y="89608"/>
                    <a:pt x="45049" y="88303"/>
                  </a:cubicBezTo>
                  <a:cubicBezTo>
                    <a:pt x="45016" y="88303"/>
                    <a:pt x="45016" y="88270"/>
                    <a:pt x="45016" y="88238"/>
                  </a:cubicBezTo>
                  <a:cubicBezTo>
                    <a:pt x="44396" y="87226"/>
                    <a:pt x="43777" y="86248"/>
                    <a:pt x="43222" y="85334"/>
                  </a:cubicBezTo>
                  <a:cubicBezTo>
                    <a:pt x="33860" y="69970"/>
                    <a:pt x="33404" y="69481"/>
                    <a:pt x="18203" y="60250"/>
                  </a:cubicBezTo>
                  <a:cubicBezTo>
                    <a:pt x="17224" y="59630"/>
                    <a:pt x="16148" y="58978"/>
                    <a:pt x="15006" y="58293"/>
                  </a:cubicBezTo>
                  <a:cubicBezTo>
                    <a:pt x="10667" y="55650"/>
                    <a:pt x="9330" y="50007"/>
                    <a:pt x="11940" y="45701"/>
                  </a:cubicBezTo>
                  <a:cubicBezTo>
                    <a:pt x="12723" y="44429"/>
                    <a:pt x="13799" y="43385"/>
                    <a:pt x="15071" y="42602"/>
                  </a:cubicBezTo>
                  <a:cubicBezTo>
                    <a:pt x="15104" y="42602"/>
                    <a:pt x="15104" y="42602"/>
                    <a:pt x="15136" y="42570"/>
                  </a:cubicBezTo>
                  <a:cubicBezTo>
                    <a:pt x="16148" y="41950"/>
                    <a:pt x="17126" y="41363"/>
                    <a:pt x="18040" y="40808"/>
                  </a:cubicBezTo>
                  <a:cubicBezTo>
                    <a:pt x="33436" y="31446"/>
                    <a:pt x="33893" y="30957"/>
                    <a:pt x="43124" y="15789"/>
                  </a:cubicBezTo>
                  <a:cubicBezTo>
                    <a:pt x="43744" y="14778"/>
                    <a:pt x="44396" y="13701"/>
                    <a:pt x="45081" y="12560"/>
                  </a:cubicBezTo>
                  <a:cubicBezTo>
                    <a:pt x="46778" y="9819"/>
                    <a:pt x="49713" y="8156"/>
                    <a:pt x="52910" y="8156"/>
                  </a:cubicBezTo>
                  <a:close/>
                  <a:moveTo>
                    <a:pt x="52910" y="1"/>
                  </a:moveTo>
                  <a:cubicBezTo>
                    <a:pt x="46843" y="1"/>
                    <a:pt x="41298" y="3132"/>
                    <a:pt x="38133" y="8319"/>
                  </a:cubicBezTo>
                  <a:cubicBezTo>
                    <a:pt x="37448" y="9461"/>
                    <a:pt x="36763" y="10537"/>
                    <a:pt x="36176" y="11548"/>
                  </a:cubicBezTo>
                  <a:cubicBezTo>
                    <a:pt x="27793" y="25314"/>
                    <a:pt x="27793" y="25314"/>
                    <a:pt x="13799" y="33828"/>
                  </a:cubicBezTo>
                  <a:cubicBezTo>
                    <a:pt x="12886" y="34382"/>
                    <a:pt x="11940" y="34969"/>
                    <a:pt x="10896" y="35589"/>
                  </a:cubicBezTo>
                  <a:cubicBezTo>
                    <a:pt x="8482" y="37024"/>
                    <a:pt x="6460" y="39047"/>
                    <a:pt x="4992" y="41461"/>
                  </a:cubicBezTo>
                  <a:cubicBezTo>
                    <a:pt x="1" y="49616"/>
                    <a:pt x="2610" y="60282"/>
                    <a:pt x="10733" y="65241"/>
                  </a:cubicBezTo>
                  <a:cubicBezTo>
                    <a:pt x="11907" y="65958"/>
                    <a:pt x="12984" y="66611"/>
                    <a:pt x="13962" y="67230"/>
                  </a:cubicBezTo>
                  <a:cubicBezTo>
                    <a:pt x="27760" y="75614"/>
                    <a:pt x="27760" y="75614"/>
                    <a:pt x="36274" y="89575"/>
                  </a:cubicBezTo>
                  <a:cubicBezTo>
                    <a:pt x="36829" y="90488"/>
                    <a:pt x="37416" y="91467"/>
                    <a:pt x="38036" y="92478"/>
                  </a:cubicBezTo>
                  <a:cubicBezTo>
                    <a:pt x="39471" y="94892"/>
                    <a:pt x="41493" y="96947"/>
                    <a:pt x="43907" y="98415"/>
                  </a:cubicBezTo>
                  <a:cubicBezTo>
                    <a:pt x="46615" y="100046"/>
                    <a:pt x="49713" y="100927"/>
                    <a:pt x="52910" y="100927"/>
                  </a:cubicBezTo>
                  <a:cubicBezTo>
                    <a:pt x="58978" y="100927"/>
                    <a:pt x="64523" y="97828"/>
                    <a:pt x="67687" y="92641"/>
                  </a:cubicBezTo>
                  <a:cubicBezTo>
                    <a:pt x="68372" y="91500"/>
                    <a:pt x="69057" y="90423"/>
                    <a:pt x="69644" y="89412"/>
                  </a:cubicBezTo>
                  <a:cubicBezTo>
                    <a:pt x="78028" y="75646"/>
                    <a:pt x="78028" y="75646"/>
                    <a:pt x="92021" y="67100"/>
                  </a:cubicBezTo>
                  <a:cubicBezTo>
                    <a:pt x="92935" y="66578"/>
                    <a:pt x="93881" y="65991"/>
                    <a:pt x="94925" y="65338"/>
                  </a:cubicBezTo>
                  <a:cubicBezTo>
                    <a:pt x="97338" y="63936"/>
                    <a:pt x="99361" y="61881"/>
                    <a:pt x="100829" y="59500"/>
                  </a:cubicBezTo>
                  <a:cubicBezTo>
                    <a:pt x="105820" y="51345"/>
                    <a:pt x="103210" y="40678"/>
                    <a:pt x="95088" y="35720"/>
                  </a:cubicBezTo>
                  <a:cubicBezTo>
                    <a:pt x="93913" y="35002"/>
                    <a:pt x="92837" y="34350"/>
                    <a:pt x="91826" y="33730"/>
                  </a:cubicBezTo>
                  <a:cubicBezTo>
                    <a:pt x="78060" y="25347"/>
                    <a:pt x="78060" y="25347"/>
                    <a:pt x="69546" y="11353"/>
                  </a:cubicBezTo>
                  <a:cubicBezTo>
                    <a:pt x="68992" y="10472"/>
                    <a:pt x="68405" y="9493"/>
                    <a:pt x="67785" y="8482"/>
                  </a:cubicBezTo>
                  <a:cubicBezTo>
                    <a:pt x="66350" y="6068"/>
                    <a:pt x="64327" y="4013"/>
                    <a:pt x="61913" y="2545"/>
                  </a:cubicBezTo>
                  <a:cubicBezTo>
                    <a:pt x="59206" y="882"/>
                    <a:pt x="56107" y="1"/>
                    <a:pt x="52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0"/>
            <p:cNvSpPr/>
            <p:nvPr/>
          </p:nvSpPr>
          <p:spPr>
            <a:xfrm>
              <a:off x="3711325" y="2644650"/>
              <a:ext cx="1750875" cy="1763925"/>
            </a:xfrm>
            <a:custGeom>
              <a:rect b="b" l="l" r="r" t="t"/>
              <a:pathLst>
                <a:path extrusionOk="0" h="70557" w="70035">
                  <a:moveTo>
                    <a:pt x="57411" y="8155"/>
                  </a:moveTo>
                  <a:cubicBezTo>
                    <a:pt x="58096" y="8155"/>
                    <a:pt x="58748" y="8318"/>
                    <a:pt x="59368" y="8644"/>
                  </a:cubicBezTo>
                  <a:cubicBezTo>
                    <a:pt x="59368" y="8677"/>
                    <a:pt x="59401" y="8677"/>
                    <a:pt x="59401" y="8677"/>
                  </a:cubicBezTo>
                  <a:cubicBezTo>
                    <a:pt x="60347" y="9232"/>
                    <a:pt x="61032" y="10112"/>
                    <a:pt x="61293" y="11156"/>
                  </a:cubicBezTo>
                  <a:cubicBezTo>
                    <a:pt x="61586" y="12233"/>
                    <a:pt x="61456" y="13309"/>
                    <a:pt x="60901" y="14255"/>
                  </a:cubicBezTo>
                  <a:lnTo>
                    <a:pt x="55943" y="22867"/>
                  </a:lnTo>
                  <a:lnTo>
                    <a:pt x="51050" y="15005"/>
                  </a:lnTo>
                  <a:lnTo>
                    <a:pt x="53855" y="10178"/>
                  </a:lnTo>
                  <a:cubicBezTo>
                    <a:pt x="54573" y="8938"/>
                    <a:pt x="55910" y="8155"/>
                    <a:pt x="57411" y="8155"/>
                  </a:cubicBezTo>
                  <a:close/>
                  <a:moveTo>
                    <a:pt x="46418" y="22997"/>
                  </a:moveTo>
                  <a:lnTo>
                    <a:pt x="51311" y="30859"/>
                  </a:lnTo>
                  <a:lnTo>
                    <a:pt x="48408" y="35882"/>
                  </a:lnTo>
                  <a:lnTo>
                    <a:pt x="47690" y="35882"/>
                  </a:lnTo>
                  <a:cubicBezTo>
                    <a:pt x="47560" y="35882"/>
                    <a:pt x="47429" y="35915"/>
                    <a:pt x="47299" y="35915"/>
                  </a:cubicBezTo>
                  <a:cubicBezTo>
                    <a:pt x="47103" y="35915"/>
                    <a:pt x="46940" y="35915"/>
                    <a:pt x="46777" y="35947"/>
                  </a:cubicBezTo>
                  <a:cubicBezTo>
                    <a:pt x="46646" y="35947"/>
                    <a:pt x="46516" y="35980"/>
                    <a:pt x="46385" y="35980"/>
                  </a:cubicBezTo>
                  <a:cubicBezTo>
                    <a:pt x="46190" y="36013"/>
                    <a:pt x="46027" y="36045"/>
                    <a:pt x="45831" y="36078"/>
                  </a:cubicBezTo>
                  <a:cubicBezTo>
                    <a:pt x="45733" y="36078"/>
                    <a:pt x="45603" y="36110"/>
                    <a:pt x="45505" y="36110"/>
                  </a:cubicBezTo>
                  <a:cubicBezTo>
                    <a:pt x="45211" y="36176"/>
                    <a:pt x="44918" y="36241"/>
                    <a:pt x="44624" y="36306"/>
                  </a:cubicBezTo>
                  <a:lnTo>
                    <a:pt x="42863" y="36795"/>
                  </a:lnTo>
                  <a:lnTo>
                    <a:pt x="37676" y="38198"/>
                  </a:lnTo>
                  <a:lnTo>
                    <a:pt x="46418" y="22997"/>
                  </a:lnTo>
                  <a:close/>
                  <a:moveTo>
                    <a:pt x="48212" y="44037"/>
                  </a:moveTo>
                  <a:cubicBezTo>
                    <a:pt x="48277" y="44070"/>
                    <a:pt x="48310" y="44070"/>
                    <a:pt x="48343" y="44070"/>
                  </a:cubicBezTo>
                  <a:cubicBezTo>
                    <a:pt x="48441" y="44070"/>
                    <a:pt x="48506" y="44070"/>
                    <a:pt x="48571" y="44102"/>
                  </a:cubicBezTo>
                  <a:cubicBezTo>
                    <a:pt x="48701" y="44102"/>
                    <a:pt x="48832" y="44135"/>
                    <a:pt x="48962" y="44168"/>
                  </a:cubicBezTo>
                  <a:lnTo>
                    <a:pt x="48995" y="44168"/>
                  </a:lnTo>
                  <a:cubicBezTo>
                    <a:pt x="49126" y="44200"/>
                    <a:pt x="49223" y="44233"/>
                    <a:pt x="49321" y="44265"/>
                  </a:cubicBezTo>
                  <a:cubicBezTo>
                    <a:pt x="50822" y="44722"/>
                    <a:pt x="52029" y="45929"/>
                    <a:pt x="52453" y="47495"/>
                  </a:cubicBezTo>
                  <a:cubicBezTo>
                    <a:pt x="52453" y="47495"/>
                    <a:pt x="52453" y="47527"/>
                    <a:pt x="52453" y="47527"/>
                  </a:cubicBezTo>
                  <a:cubicBezTo>
                    <a:pt x="53105" y="50006"/>
                    <a:pt x="51637" y="52551"/>
                    <a:pt x="49158" y="53203"/>
                  </a:cubicBezTo>
                  <a:lnTo>
                    <a:pt x="42080" y="55095"/>
                  </a:lnTo>
                  <a:lnTo>
                    <a:pt x="31935" y="48180"/>
                  </a:lnTo>
                  <a:lnTo>
                    <a:pt x="46744" y="44200"/>
                  </a:lnTo>
                  <a:cubicBezTo>
                    <a:pt x="46940" y="44135"/>
                    <a:pt x="47103" y="44102"/>
                    <a:pt x="47299" y="44102"/>
                  </a:cubicBezTo>
                  <a:cubicBezTo>
                    <a:pt x="47331" y="44070"/>
                    <a:pt x="47331" y="44070"/>
                    <a:pt x="47364" y="44070"/>
                  </a:cubicBezTo>
                  <a:cubicBezTo>
                    <a:pt x="47527" y="44070"/>
                    <a:pt x="47723" y="44037"/>
                    <a:pt x="47886" y="44037"/>
                  </a:cubicBezTo>
                  <a:close/>
                  <a:moveTo>
                    <a:pt x="21562" y="50952"/>
                  </a:moveTo>
                  <a:lnTo>
                    <a:pt x="31707" y="57868"/>
                  </a:lnTo>
                  <a:lnTo>
                    <a:pt x="15397" y="62272"/>
                  </a:lnTo>
                  <a:cubicBezTo>
                    <a:pt x="15005" y="62369"/>
                    <a:pt x="14581" y="62402"/>
                    <a:pt x="14190" y="62402"/>
                  </a:cubicBezTo>
                  <a:cubicBezTo>
                    <a:pt x="12102" y="62402"/>
                    <a:pt x="10243" y="60999"/>
                    <a:pt x="9688" y="59010"/>
                  </a:cubicBezTo>
                  <a:cubicBezTo>
                    <a:pt x="9688" y="58977"/>
                    <a:pt x="9688" y="58977"/>
                    <a:pt x="9688" y="58944"/>
                  </a:cubicBezTo>
                  <a:cubicBezTo>
                    <a:pt x="9003" y="56465"/>
                    <a:pt x="10504" y="53921"/>
                    <a:pt x="12983" y="53236"/>
                  </a:cubicBezTo>
                  <a:lnTo>
                    <a:pt x="21562" y="50952"/>
                  </a:lnTo>
                  <a:close/>
                  <a:moveTo>
                    <a:pt x="57411" y="0"/>
                  </a:moveTo>
                  <a:cubicBezTo>
                    <a:pt x="53007" y="0"/>
                    <a:pt x="48962" y="2349"/>
                    <a:pt x="46777" y="6100"/>
                  </a:cubicBezTo>
                  <a:lnTo>
                    <a:pt x="42765" y="13048"/>
                  </a:lnTo>
                  <a:cubicBezTo>
                    <a:pt x="42765" y="13048"/>
                    <a:pt x="42765" y="13048"/>
                    <a:pt x="42765" y="13081"/>
                  </a:cubicBezTo>
                  <a:lnTo>
                    <a:pt x="30467" y="34349"/>
                  </a:lnTo>
                  <a:cubicBezTo>
                    <a:pt x="29358" y="36274"/>
                    <a:pt x="28803" y="38394"/>
                    <a:pt x="28836" y="40547"/>
                  </a:cubicBezTo>
                  <a:lnTo>
                    <a:pt x="10862" y="45374"/>
                  </a:lnTo>
                  <a:cubicBezTo>
                    <a:pt x="4045" y="47201"/>
                    <a:pt x="0" y="54182"/>
                    <a:pt x="1794" y="60999"/>
                  </a:cubicBezTo>
                  <a:cubicBezTo>
                    <a:pt x="1794" y="61032"/>
                    <a:pt x="1794" y="61032"/>
                    <a:pt x="1794" y="61065"/>
                  </a:cubicBezTo>
                  <a:cubicBezTo>
                    <a:pt x="3295" y="66675"/>
                    <a:pt x="8383" y="70557"/>
                    <a:pt x="14190" y="70557"/>
                  </a:cubicBezTo>
                  <a:cubicBezTo>
                    <a:pt x="15299" y="70557"/>
                    <a:pt x="16408" y="70427"/>
                    <a:pt x="17484" y="70133"/>
                  </a:cubicBezTo>
                  <a:lnTo>
                    <a:pt x="51278" y="61097"/>
                  </a:lnTo>
                  <a:cubicBezTo>
                    <a:pt x="58096" y="59271"/>
                    <a:pt x="62173" y="52225"/>
                    <a:pt x="60314" y="45374"/>
                  </a:cubicBezTo>
                  <a:cubicBezTo>
                    <a:pt x="60314" y="45374"/>
                    <a:pt x="60314" y="45342"/>
                    <a:pt x="60314" y="45309"/>
                  </a:cubicBezTo>
                  <a:cubicBezTo>
                    <a:pt x="59596" y="42732"/>
                    <a:pt x="58096" y="40481"/>
                    <a:pt x="56106" y="38850"/>
                  </a:cubicBezTo>
                  <a:lnTo>
                    <a:pt x="59596" y="32816"/>
                  </a:lnTo>
                  <a:cubicBezTo>
                    <a:pt x="59596" y="32816"/>
                    <a:pt x="59596" y="32816"/>
                    <a:pt x="59629" y="32783"/>
                  </a:cubicBezTo>
                  <a:lnTo>
                    <a:pt x="67980" y="18333"/>
                  </a:lnTo>
                  <a:cubicBezTo>
                    <a:pt x="69611" y="15527"/>
                    <a:pt x="70035" y="12233"/>
                    <a:pt x="69187" y="9069"/>
                  </a:cubicBezTo>
                  <a:cubicBezTo>
                    <a:pt x="68339" y="5937"/>
                    <a:pt x="66349" y="3327"/>
                    <a:pt x="63576" y="1696"/>
                  </a:cubicBezTo>
                  <a:cubicBezTo>
                    <a:pt x="63543" y="1664"/>
                    <a:pt x="63511" y="1631"/>
                    <a:pt x="63478" y="1631"/>
                  </a:cubicBezTo>
                  <a:cubicBezTo>
                    <a:pt x="61652" y="555"/>
                    <a:pt x="59531" y="0"/>
                    <a:pt x="574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0"/>
            <p:cNvSpPr/>
            <p:nvPr/>
          </p:nvSpPr>
          <p:spPr>
            <a:xfrm>
              <a:off x="4545575" y="1254000"/>
              <a:ext cx="235700" cy="205750"/>
            </a:xfrm>
            <a:custGeom>
              <a:rect b="b" l="l" r="r" t="t"/>
              <a:pathLst>
                <a:path extrusionOk="0" h="8230" w="9428">
                  <a:moveTo>
                    <a:pt x="4643" y="1"/>
                  </a:moveTo>
                  <a:cubicBezTo>
                    <a:pt x="3239" y="1"/>
                    <a:pt x="1880" y="718"/>
                    <a:pt x="1142" y="1999"/>
                  </a:cubicBezTo>
                  <a:cubicBezTo>
                    <a:pt x="0" y="3956"/>
                    <a:pt x="620" y="6435"/>
                    <a:pt x="2577" y="7577"/>
                  </a:cubicBezTo>
                  <a:lnTo>
                    <a:pt x="2675" y="7642"/>
                  </a:lnTo>
                  <a:cubicBezTo>
                    <a:pt x="3327" y="8034"/>
                    <a:pt x="4045" y="8230"/>
                    <a:pt x="4763" y="8230"/>
                  </a:cubicBezTo>
                  <a:cubicBezTo>
                    <a:pt x="6165" y="8230"/>
                    <a:pt x="7503" y="7512"/>
                    <a:pt x="8253" y="6240"/>
                  </a:cubicBezTo>
                  <a:cubicBezTo>
                    <a:pt x="9427" y="4315"/>
                    <a:pt x="8807" y="1803"/>
                    <a:pt x="6883" y="662"/>
                  </a:cubicBezTo>
                  <a:lnTo>
                    <a:pt x="6720" y="564"/>
                  </a:lnTo>
                  <a:cubicBezTo>
                    <a:pt x="6065" y="182"/>
                    <a:pt x="5349" y="1"/>
                    <a:pt x="464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0"/>
            <p:cNvSpPr/>
            <p:nvPr/>
          </p:nvSpPr>
          <p:spPr>
            <a:xfrm>
              <a:off x="4800825" y="1432175"/>
              <a:ext cx="607550" cy="656325"/>
            </a:xfrm>
            <a:custGeom>
              <a:rect b="b" l="l" r="r" t="t"/>
              <a:pathLst>
                <a:path extrusionOk="0" h="26253" w="24302">
                  <a:moveTo>
                    <a:pt x="4557" y="0"/>
                  </a:moveTo>
                  <a:cubicBezTo>
                    <a:pt x="3402" y="0"/>
                    <a:pt x="2249" y="489"/>
                    <a:pt x="1435" y="1429"/>
                  </a:cubicBezTo>
                  <a:cubicBezTo>
                    <a:pt x="0" y="3158"/>
                    <a:pt x="196" y="5735"/>
                    <a:pt x="1925" y="7170"/>
                  </a:cubicBezTo>
                  <a:cubicBezTo>
                    <a:pt x="7601" y="11998"/>
                    <a:pt x="12396" y="17739"/>
                    <a:pt x="16114" y="24197"/>
                  </a:cubicBezTo>
                  <a:cubicBezTo>
                    <a:pt x="16865" y="25502"/>
                    <a:pt x="18235" y="26252"/>
                    <a:pt x="19670" y="26252"/>
                  </a:cubicBezTo>
                  <a:cubicBezTo>
                    <a:pt x="20355" y="26252"/>
                    <a:pt x="21040" y="26057"/>
                    <a:pt x="21692" y="25698"/>
                  </a:cubicBezTo>
                  <a:cubicBezTo>
                    <a:pt x="23650" y="24556"/>
                    <a:pt x="24302" y="22077"/>
                    <a:pt x="23193" y="20120"/>
                  </a:cubicBezTo>
                  <a:cubicBezTo>
                    <a:pt x="18985" y="12846"/>
                    <a:pt x="13603" y="6387"/>
                    <a:pt x="7177" y="972"/>
                  </a:cubicBezTo>
                  <a:cubicBezTo>
                    <a:pt x="6420" y="317"/>
                    <a:pt x="5488" y="0"/>
                    <a:pt x="455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20"/>
            <p:cNvSpPr/>
            <p:nvPr/>
          </p:nvSpPr>
          <p:spPr>
            <a:xfrm>
              <a:off x="3237500" y="4409050"/>
              <a:ext cx="230000" cy="205050"/>
            </a:xfrm>
            <a:custGeom>
              <a:rect b="b" l="l" r="r" t="t"/>
              <a:pathLst>
                <a:path extrusionOk="0" h="8202" w="9200">
                  <a:moveTo>
                    <a:pt x="4532" y="1"/>
                  </a:moveTo>
                  <a:cubicBezTo>
                    <a:pt x="2728" y="1"/>
                    <a:pt x="1078" y="1184"/>
                    <a:pt x="588" y="2982"/>
                  </a:cubicBezTo>
                  <a:cubicBezTo>
                    <a:pt x="1" y="5168"/>
                    <a:pt x="1273" y="7418"/>
                    <a:pt x="3459" y="8005"/>
                  </a:cubicBezTo>
                  <a:lnTo>
                    <a:pt x="3589" y="8038"/>
                  </a:lnTo>
                  <a:cubicBezTo>
                    <a:pt x="3948" y="8136"/>
                    <a:pt x="4307" y="8201"/>
                    <a:pt x="4666" y="8201"/>
                  </a:cubicBezTo>
                  <a:cubicBezTo>
                    <a:pt x="6460" y="8201"/>
                    <a:pt x="8091" y="6994"/>
                    <a:pt x="8613" y="5200"/>
                  </a:cubicBezTo>
                  <a:cubicBezTo>
                    <a:pt x="9200" y="3015"/>
                    <a:pt x="7927" y="764"/>
                    <a:pt x="5775" y="177"/>
                  </a:cubicBezTo>
                  <a:lnTo>
                    <a:pt x="5611" y="144"/>
                  </a:lnTo>
                  <a:cubicBezTo>
                    <a:pt x="5251" y="47"/>
                    <a:pt x="4888" y="1"/>
                    <a:pt x="453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20"/>
            <p:cNvSpPr/>
            <p:nvPr/>
          </p:nvSpPr>
          <p:spPr>
            <a:xfrm>
              <a:off x="2470125" y="3964125"/>
              <a:ext cx="710325" cy="543125"/>
            </a:xfrm>
            <a:custGeom>
              <a:rect b="b" l="l" r="r" t="t"/>
              <a:pathLst>
                <a:path extrusionOk="0" h="21725" w="28413">
                  <a:moveTo>
                    <a:pt x="4486" y="0"/>
                  </a:moveTo>
                  <a:cubicBezTo>
                    <a:pt x="3442" y="0"/>
                    <a:pt x="2398" y="392"/>
                    <a:pt x="1599" y="1174"/>
                  </a:cubicBezTo>
                  <a:cubicBezTo>
                    <a:pt x="1" y="2773"/>
                    <a:pt x="1" y="5350"/>
                    <a:pt x="1599" y="6948"/>
                  </a:cubicBezTo>
                  <a:cubicBezTo>
                    <a:pt x="7536" y="12885"/>
                    <a:pt x="14386" y="17745"/>
                    <a:pt x="22019" y="21334"/>
                  </a:cubicBezTo>
                  <a:cubicBezTo>
                    <a:pt x="22574" y="21595"/>
                    <a:pt x="23161" y="21725"/>
                    <a:pt x="23748" y="21725"/>
                  </a:cubicBezTo>
                  <a:cubicBezTo>
                    <a:pt x="25281" y="21725"/>
                    <a:pt x="26749" y="20844"/>
                    <a:pt x="27434" y="19376"/>
                  </a:cubicBezTo>
                  <a:cubicBezTo>
                    <a:pt x="28412" y="17354"/>
                    <a:pt x="27532" y="14907"/>
                    <a:pt x="25477" y="13961"/>
                  </a:cubicBezTo>
                  <a:cubicBezTo>
                    <a:pt x="18724" y="10765"/>
                    <a:pt x="12624" y="6459"/>
                    <a:pt x="7373" y="1174"/>
                  </a:cubicBezTo>
                  <a:cubicBezTo>
                    <a:pt x="6573" y="392"/>
                    <a:pt x="5530" y="0"/>
                    <a:pt x="448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3" name="Google Shape;213;p20"/>
          <p:cNvSpPr txBox="1"/>
          <p:nvPr>
            <p:ph idx="4294967295" type="subTitle"/>
          </p:nvPr>
        </p:nvSpPr>
        <p:spPr>
          <a:xfrm>
            <a:off x="4027174" y="3806550"/>
            <a:ext cx="5106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1600"/>
              </a:spcAft>
              <a:buClr>
                <a:srgbClr val="FFFFFF"/>
              </a:buClr>
              <a:buSzPts val="1100"/>
              <a:buFont typeface="Arial"/>
              <a:buNone/>
            </a:pPr>
            <a:r>
              <a:rPr b="0" i="0" lang="en" sz="1100" u="none" cap="none" strike="noStrike">
                <a:solidFill>
                  <a:srgbClr val="000000"/>
                </a:solidFill>
                <a:latin typeface="Cambria"/>
                <a:ea typeface="Cambria"/>
                <a:cs typeface="Cambria"/>
                <a:sym typeface="Cambria"/>
              </a:rPr>
              <a:t>$80</a:t>
            </a:r>
            <a:endParaRPr b="0" i="0" sz="1100" u="none" cap="none" strike="noStrike">
              <a:solidFill>
                <a:srgbClr val="000000"/>
              </a:solidFill>
              <a:latin typeface="Cambria"/>
              <a:ea typeface="Cambria"/>
              <a:cs typeface="Cambria"/>
              <a:sym typeface="Cambria"/>
            </a:endParaRPr>
          </a:p>
        </p:txBody>
      </p:sp>
      <p:cxnSp>
        <p:nvCxnSpPr>
          <p:cNvPr id="214" name="Google Shape;214;p20"/>
          <p:cNvCxnSpPr/>
          <p:nvPr/>
        </p:nvCxnSpPr>
        <p:spPr>
          <a:xfrm>
            <a:off x="3038546" y="1763587"/>
            <a:ext cx="2054400" cy="0"/>
          </a:xfrm>
          <a:prstGeom prst="straightConnector1">
            <a:avLst/>
          </a:prstGeom>
          <a:noFill/>
          <a:ln cap="flat" cmpd="sng" w="9525">
            <a:solidFill>
              <a:schemeClr val="dk1"/>
            </a:solidFill>
            <a:prstDash val="solid"/>
            <a:miter lim="800000"/>
            <a:headEnd len="sm" w="sm" type="none"/>
            <a:tailEnd len="sm" w="sm" type="none"/>
          </a:ln>
        </p:spPr>
      </p:cxnSp>
      <p:cxnSp>
        <p:nvCxnSpPr>
          <p:cNvPr id="215" name="Google Shape;215;p20"/>
          <p:cNvCxnSpPr/>
          <p:nvPr/>
        </p:nvCxnSpPr>
        <p:spPr>
          <a:xfrm>
            <a:off x="616177" y="3774463"/>
            <a:ext cx="2054400" cy="0"/>
          </a:xfrm>
          <a:prstGeom prst="straightConnector1">
            <a:avLst/>
          </a:prstGeom>
          <a:noFill/>
          <a:ln cap="flat" cmpd="sng" w="9525">
            <a:solidFill>
              <a:srgbClr val="1F1300"/>
            </a:solidFill>
            <a:prstDash val="solid"/>
            <a:round/>
            <a:headEnd len="sm" w="sm" type="none"/>
            <a:tailEnd len="sm" w="sm" type="none"/>
          </a:ln>
        </p:spPr>
      </p:cxnSp>
      <p:sp>
        <p:nvSpPr>
          <p:cNvPr id="216" name="Google Shape;216;p20"/>
          <p:cNvSpPr txBox="1"/>
          <p:nvPr>
            <p:ph type="ctrTitle"/>
          </p:nvPr>
        </p:nvSpPr>
        <p:spPr>
          <a:xfrm>
            <a:off x="520075" y="3847949"/>
            <a:ext cx="2107500" cy="269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Cambria"/>
              <a:buNone/>
            </a:pPr>
            <a:r>
              <a:rPr b="1" lang="en" sz="1200">
                <a:solidFill>
                  <a:srgbClr val="99242C"/>
                </a:solidFill>
                <a:latin typeface="Times"/>
                <a:ea typeface="Times"/>
                <a:cs typeface="Times"/>
                <a:sym typeface="Times"/>
              </a:rPr>
              <a:t>Most Used Social Media</a:t>
            </a:r>
            <a:endParaRPr b="1" sz="1200">
              <a:solidFill>
                <a:srgbClr val="99242C"/>
              </a:solidFill>
              <a:latin typeface="Times"/>
              <a:ea typeface="Times"/>
              <a:cs typeface="Times"/>
              <a:sym typeface="Times"/>
            </a:endParaRPr>
          </a:p>
        </p:txBody>
      </p:sp>
      <p:grpSp>
        <p:nvGrpSpPr>
          <p:cNvPr id="217" name="Google Shape;217;p20"/>
          <p:cNvGrpSpPr/>
          <p:nvPr/>
        </p:nvGrpSpPr>
        <p:grpSpPr>
          <a:xfrm>
            <a:off x="616165" y="4285928"/>
            <a:ext cx="327818" cy="327818"/>
            <a:chOff x="1190625" y="238125"/>
            <a:chExt cx="5228350" cy="5228350"/>
          </a:xfrm>
        </p:grpSpPr>
        <p:sp>
          <p:nvSpPr>
            <p:cNvPr id="218" name="Google Shape;218;p20"/>
            <p:cNvSpPr/>
            <p:nvPr/>
          </p:nvSpPr>
          <p:spPr>
            <a:xfrm>
              <a:off x="1190625" y="238125"/>
              <a:ext cx="5228350" cy="5228350"/>
            </a:xfrm>
            <a:custGeom>
              <a:rect b="b" l="l" r="r" t="t"/>
              <a:pathLst>
                <a:path extrusionOk="0" h="209134" w="209134">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20"/>
            <p:cNvSpPr/>
            <p:nvPr/>
          </p:nvSpPr>
          <p:spPr>
            <a:xfrm>
              <a:off x="1599300" y="646800"/>
              <a:ext cx="4411600" cy="4411600"/>
            </a:xfrm>
            <a:custGeom>
              <a:rect b="b" l="l" r="r" t="t"/>
              <a:pathLst>
                <a:path extrusionOk="0" h="176464" w="176464">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0"/>
            <p:cNvSpPr/>
            <p:nvPr/>
          </p:nvSpPr>
          <p:spPr>
            <a:xfrm>
              <a:off x="2681350" y="1728850"/>
              <a:ext cx="2246875" cy="2246875"/>
            </a:xfrm>
            <a:custGeom>
              <a:rect b="b" l="l" r="r" t="t"/>
              <a:pathLst>
                <a:path extrusionOk="0" h="89875" w="89875">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0"/>
            <p:cNvSpPr/>
            <p:nvPr/>
          </p:nvSpPr>
          <p:spPr>
            <a:xfrm>
              <a:off x="3090050" y="2137550"/>
              <a:ext cx="1429500" cy="1429500"/>
            </a:xfrm>
            <a:custGeom>
              <a:rect b="b" l="l" r="r" t="t"/>
              <a:pathLst>
                <a:path extrusionOk="0" h="57180" w="5718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0"/>
            <p:cNvSpPr/>
            <p:nvPr/>
          </p:nvSpPr>
          <p:spPr>
            <a:xfrm>
              <a:off x="4683125" y="1157200"/>
              <a:ext cx="816775" cy="816775"/>
            </a:xfrm>
            <a:custGeom>
              <a:rect b="b" l="l" r="r" t="t"/>
              <a:pathLst>
                <a:path extrusionOk="0" h="32671" w="32671">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0"/>
            <p:cNvSpPr/>
            <p:nvPr/>
          </p:nvSpPr>
          <p:spPr>
            <a:xfrm>
              <a:off x="3090050" y="238125"/>
              <a:ext cx="204050" cy="204050"/>
            </a:xfrm>
            <a:custGeom>
              <a:rect b="b" l="l" r="r" t="t"/>
              <a:pathLst>
                <a:path extrusionOk="0" h="8162" w="8162">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0"/>
            <p:cNvSpPr/>
            <p:nvPr/>
          </p:nvSpPr>
          <p:spPr>
            <a:xfrm>
              <a:off x="4315475" y="4853725"/>
              <a:ext cx="204075" cy="204675"/>
            </a:xfrm>
            <a:custGeom>
              <a:rect b="b" l="l" r="r" t="t"/>
              <a:pathLst>
                <a:path extrusionOk="0" h="8187" w="8163">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5" name="Google Shape;225;p20"/>
          <p:cNvGrpSpPr/>
          <p:nvPr/>
        </p:nvGrpSpPr>
        <p:grpSpPr>
          <a:xfrm>
            <a:off x="1124486" y="4285935"/>
            <a:ext cx="328340" cy="328340"/>
            <a:chOff x="1190625" y="238125"/>
            <a:chExt cx="5228350" cy="5228350"/>
          </a:xfrm>
        </p:grpSpPr>
        <p:sp>
          <p:nvSpPr>
            <p:cNvPr id="226" name="Google Shape;226;p20"/>
            <p:cNvSpPr/>
            <p:nvPr/>
          </p:nvSpPr>
          <p:spPr>
            <a:xfrm>
              <a:off x="1190625" y="238125"/>
              <a:ext cx="4461225" cy="5228350"/>
            </a:xfrm>
            <a:custGeom>
              <a:rect b="b" l="l" r="r" t="t"/>
              <a:pathLst>
                <a:path extrusionOk="0" h="209134" w="178449">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0"/>
            <p:cNvSpPr/>
            <p:nvPr/>
          </p:nvSpPr>
          <p:spPr>
            <a:xfrm>
              <a:off x="2416050" y="238125"/>
              <a:ext cx="4002925" cy="5228350"/>
            </a:xfrm>
            <a:custGeom>
              <a:rect b="b" l="l" r="r" t="t"/>
              <a:pathLst>
                <a:path extrusionOk="0" h="209134" w="160117">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20"/>
            <p:cNvSpPr/>
            <p:nvPr/>
          </p:nvSpPr>
          <p:spPr>
            <a:xfrm>
              <a:off x="5398150" y="5262400"/>
              <a:ext cx="204075" cy="204075"/>
            </a:xfrm>
            <a:custGeom>
              <a:rect b="b" l="l" r="r" t="t"/>
              <a:pathLst>
                <a:path extrusionOk="0" h="8163" w="8163">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20"/>
            <p:cNvSpPr/>
            <p:nvPr/>
          </p:nvSpPr>
          <p:spPr>
            <a:xfrm>
              <a:off x="2007375" y="238125"/>
              <a:ext cx="204675" cy="204050"/>
            </a:xfrm>
            <a:custGeom>
              <a:rect b="b" l="l" r="r" t="t"/>
              <a:pathLst>
                <a:path extrusionOk="0" h="8162" w="8187">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30" name="Google Shape;230;p20"/>
          <p:cNvPicPr preferRelativeResize="0"/>
          <p:nvPr/>
        </p:nvPicPr>
        <p:blipFill rotWithShape="1">
          <a:blip r:embed="rId3">
            <a:alphaModFix/>
          </a:blip>
          <a:srcRect b="0" l="0" r="0" t="0"/>
          <a:stretch/>
        </p:blipFill>
        <p:spPr>
          <a:xfrm>
            <a:off x="1633325" y="4291350"/>
            <a:ext cx="338350" cy="338350"/>
          </a:xfrm>
          <a:prstGeom prst="rect">
            <a:avLst/>
          </a:prstGeom>
          <a:noFill/>
          <a:ln>
            <a:noFill/>
          </a:ln>
        </p:spPr>
      </p:pic>
      <p:sp>
        <p:nvSpPr>
          <p:cNvPr id="231" name="Google Shape;231;p20"/>
          <p:cNvSpPr txBox="1"/>
          <p:nvPr/>
        </p:nvSpPr>
        <p:spPr>
          <a:xfrm>
            <a:off x="2977725" y="1787073"/>
            <a:ext cx="22740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lang="en" sz="1200">
                <a:solidFill>
                  <a:srgbClr val="99242C"/>
                </a:solidFill>
                <a:latin typeface="Times"/>
                <a:ea typeface="Times"/>
                <a:cs typeface="Times"/>
                <a:sym typeface="Times"/>
              </a:rPr>
              <a:t>What They Look For</a:t>
            </a:r>
            <a:endParaRPr b="1" sz="1100">
              <a:solidFill>
                <a:srgbClr val="99242C"/>
              </a:solidFill>
              <a:latin typeface="Times"/>
              <a:ea typeface="Times"/>
              <a:cs typeface="Times"/>
              <a:sym typeface="Times"/>
            </a:endParaRPr>
          </a:p>
        </p:txBody>
      </p:sp>
      <p:sp>
        <p:nvSpPr>
          <p:cNvPr id="232" name="Google Shape;232;p20"/>
          <p:cNvSpPr/>
          <p:nvPr/>
        </p:nvSpPr>
        <p:spPr>
          <a:xfrm>
            <a:off x="4552199" y="2202699"/>
            <a:ext cx="230064" cy="231259"/>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20"/>
          <p:cNvSpPr txBox="1"/>
          <p:nvPr/>
        </p:nvSpPr>
        <p:spPr>
          <a:xfrm>
            <a:off x="4042741" y="2413462"/>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Ethical Sourcing</a:t>
            </a:r>
            <a:endParaRPr i="0" sz="1200" u="none" cap="none" strike="noStrike">
              <a:solidFill>
                <a:srgbClr val="000000"/>
              </a:solidFill>
              <a:latin typeface="Times"/>
              <a:ea typeface="Times"/>
              <a:cs typeface="Times"/>
              <a:sym typeface="Times"/>
            </a:endParaRPr>
          </a:p>
        </p:txBody>
      </p:sp>
      <p:cxnSp>
        <p:nvCxnSpPr>
          <p:cNvPr id="234" name="Google Shape;234;p20"/>
          <p:cNvCxnSpPr/>
          <p:nvPr/>
        </p:nvCxnSpPr>
        <p:spPr>
          <a:xfrm>
            <a:off x="5326489" y="969325"/>
            <a:ext cx="0" cy="3747600"/>
          </a:xfrm>
          <a:prstGeom prst="straightConnector1">
            <a:avLst/>
          </a:prstGeom>
          <a:noFill/>
          <a:ln cap="flat" cmpd="sng" w="9525">
            <a:solidFill>
              <a:srgbClr val="1F1300"/>
            </a:solidFill>
            <a:prstDash val="solid"/>
            <a:round/>
            <a:headEnd len="sm" w="sm" type="none"/>
            <a:tailEnd len="sm" w="sm" type="none"/>
          </a:ln>
        </p:spPr>
      </p:cxnSp>
      <p:sp>
        <p:nvSpPr>
          <p:cNvPr id="235" name="Google Shape;235;p20"/>
          <p:cNvSpPr txBox="1"/>
          <p:nvPr/>
        </p:nvSpPr>
        <p:spPr>
          <a:xfrm>
            <a:off x="2935412" y="2994305"/>
            <a:ext cx="14109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Personalized Service</a:t>
            </a:r>
            <a:endParaRPr i="0" sz="1200" u="none" cap="none" strike="noStrike">
              <a:solidFill>
                <a:srgbClr val="000000"/>
              </a:solidFill>
              <a:latin typeface="Times"/>
              <a:ea typeface="Times"/>
              <a:cs typeface="Times"/>
              <a:sym typeface="Times"/>
            </a:endParaRPr>
          </a:p>
        </p:txBody>
      </p:sp>
      <p:sp>
        <p:nvSpPr>
          <p:cNvPr id="236" name="Google Shape;236;p20"/>
          <p:cNvSpPr txBox="1"/>
          <p:nvPr/>
        </p:nvSpPr>
        <p:spPr>
          <a:xfrm>
            <a:off x="2992850" y="3326353"/>
            <a:ext cx="19758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i="0" lang="en" sz="1200" u="none" cap="none" strike="noStrike">
                <a:solidFill>
                  <a:srgbClr val="99242C"/>
                </a:solidFill>
                <a:latin typeface="Times"/>
                <a:ea typeface="Times"/>
                <a:cs typeface="Times"/>
                <a:sym typeface="Times"/>
              </a:rPr>
              <a:t>P</a:t>
            </a:r>
            <a:r>
              <a:rPr b="1" lang="en" sz="1200">
                <a:solidFill>
                  <a:srgbClr val="99242C"/>
                </a:solidFill>
                <a:latin typeface="Times"/>
                <a:ea typeface="Times"/>
                <a:cs typeface="Times"/>
                <a:sym typeface="Times"/>
              </a:rPr>
              <a:t>urchase Behavior</a:t>
            </a:r>
            <a:endParaRPr b="1" sz="1100">
              <a:solidFill>
                <a:srgbClr val="99242C"/>
              </a:solidFill>
              <a:latin typeface="Times"/>
              <a:ea typeface="Times"/>
              <a:cs typeface="Times"/>
              <a:sym typeface="Times"/>
            </a:endParaRPr>
          </a:p>
        </p:txBody>
      </p:sp>
      <p:grpSp>
        <p:nvGrpSpPr>
          <p:cNvPr id="237" name="Google Shape;237;p20"/>
          <p:cNvGrpSpPr/>
          <p:nvPr/>
        </p:nvGrpSpPr>
        <p:grpSpPr>
          <a:xfrm>
            <a:off x="3437148" y="2796835"/>
            <a:ext cx="251328" cy="250698"/>
            <a:chOff x="-57578225" y="1904075"/>
            <a:chExt cx="319025" cy="318225"/>
          </a:xfrm>
        </p:grpSpPr>
        <p:sp>
          <p:nvSpPr>
            <p:cNvPr id="238" name="Google Shape;238;p20"/>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39" name="Google Shape;239;p20"/>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40" name="Google Shape;240;p20"/>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sp>
          <p:nvSpPr>
            <p:cNvPr id="241" name="Google Shape;241;p20"/>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grpSp>
      <p:sp>
        <p:nvSpPr>
          <p:cNvPr id="242" name="Google Shape;242;p20"/>
          <p:cNvSpPr txBox="1"/>
          <p:nvPr/>
        </p:nvSpPr>
        <p:spPr>
          <a:xfrm>
            <a:off x="3996445" y="2979393"/>
            <a:ext cx="1283700" cy="26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Antic"/>
              <a:buNone/>
            </a:pPr>
            <a:r>
              <a:rPr i="0" lang="en" sz="1000" u="none" cap="none" strike="noStrike">
                <a:solidFill>
                  <a:srgbClr val="000000"/>
                </a:solidFill>
                <a:latin typeface="Times"/>
                <a:ea typeface="Times"/>
                <a:cs typeface="Times"/>
                <a:sym typeface="Times"/>
              </a:rPr>
              <a:t>Exclusivity</a:t>
            </a:r>
            <a:endParaRPr i="0" sz="1200" u="none" cap="none" strike="noStrike">
              <a:solidFill>
                <a:srgbClr val="000000"/>
              </a:solidFill>
              <a:latin typeface="Times"/>
              <a:ea typeface="Times"/>
              <a:cs typeface="Times"/>
              <a:sym typeface="Times"/>
            </a:endParaRPr>
          </a:p>
        </p:txBody>
      </p:sp>
      <p:sp>
        <p:nvSpPr>
          <p:cNvPr id="243" name="Google Shape;243;p20"/>
          <p:cNvSpPr/>
          <p:nvPr/>
        </p:nvSpPr>
        <p:spPr>
          <a:xfrm>
            <a:off x="4526676" y="2801483"/>
            <a:ext cx="232775" cy="230273"/>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11151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p:txBody>
      </p:sp>
      <p:cxnSp>
        <p:nvCxnSpPr>
          <p:cNvPr id="244" name="Google Shape;244;p20"/>
          <p:cNvCxnSpPr/>
          <p:nvPr/>
        </p:nvCxnSpPr>
        <p:spPr>
          <a:xfrm>
            <a:off x="3035851" y="3326361"/>
            <a:ext cx="2054400" cy="0"/>
          </a:xfrm>
          <a:prstGeom prst="straightConnector1">
            <a:avLst/>
          </a:prstGeom>
          <a:noFill/>
          <a:ln cap="flat" cmpd="sng" w="9525">
            <a:solidFill>
              <a:schemeClr val="dk1"/>
            </a:solidFill>
            <a:prstDash val="solid"/>
            <a:miter lim="800000"/>
            <a:headEnd len="sm" w="sm" type="none"/>
            <a:tailEnd len="sm" w="sm" type="none"/>
          </a:ln>
        </p:spPr>
      </p:cxnSp>
      <p:sp>
        <p:nvSpPr>
          <p:cNvPr id="245" name="Google Shape;245;p20"/>
          <p:cNvSpPr/>
          <p:nvPr/>
        </p:nvSpPr>
        <p:spPr>
          <a:xfrm>
            <a:off x="3468147" y="4047022"/>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20"/>
          <p:cNvSpPr/>
          <p:nvPr/>
        </p:nvSpPr>
        <p:spPr>
          <a:xfrm>
            <a:off x="3085848" y="4129212"/>
            <a:ext cx="9609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0"/>
          <p:cNvSpPr txBox="1"/>
          <p:nvPr/>
        </p:nvSpPr>
        <p:spPr>
          <a:xfrm>
            <a:off x="3694222" y="4181738"/>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$40</a:t>
            </a:r>
            <a:endParaRPr sz="1100"/>
          </a:p>
        </p:txBody>
      </p:sp>
      <p:grpSp>
        <p:nvGrpSpPr>
          <p:cNvPr id="248" name="Google Shape;248;p20"/>
          <p:cNvGrpSpPr/>
          <p:nvPr/>
        </p:nvGrpSpPr>
        <p:grpSpPr>
          <a:xfrm>
            <a:off x="3179428" y="4091585"/>
            <a:ext cx="141008" cy="256712"/>
            <a:chOff x="2375000" y="238125"/>
            <a:chExt cx="2871850" cy="5228350"/>
          </a:xfrm>
        </p:grpSpPr>
        <p:sp>
          <p:nvSpPr>
            <p:cNvPr id="249" name="Google Shape;249;p20"/>
            <p:cNvSpPr/>
            <p:nvPr/>
          </p:nvSpPr>
          <p:spPr>
            <a:xfrm>
              <a:off x="2375000" y="238125"/>
              <a:ext cx="2871850" cy="5228350"/>
            </a:xfrm>
            <a:custGeom>
              <a:rect b="b" l="l" r="r" t="t"/>
              <a:pathLst>
                <a:path extrusionOk="0" h="209134" w="114874">
                  <a:moveTo>
                    <a:pt x="76949" y="73518"/>
                  </a:moveTo>
                  <a:cubicBezTo>
                    <a:pt x="77132" y="73518"/>
                    <a:pt x="77315" y="73521"/>
                    <a:pt x="77497" y="73526"/>
                  </a:cubicBezTo>
                  <a:cubicBezTo>
                    <a:pt x="84678" y="73747"/>
                    <a:pt x="94800" y="77178"/>
                    <a:pt x="106172" y="83281"/>
                  </a:cubicBezTo>
                  <a:cubicBezTo>
                    <a:pt x="105343" y="108814"/>
                    <a:pt x="84228" y="130707"/>
                    <a:pt x="57193" y="130707"/>
                  </a:cubicBezTo>
                  <a:cubicBezTo>
                    <a:pt x="57058" y="130707"/>
                    <a:pt x="56923" y="130706"/>
                    <a:pt x="56787" y="130705"/>
                  </a:cubicBezTo>
                  <a:cubicBezTo>
                    <a:pt x="28921" y="130485"/>
                    <a:pt x="7083" y="106858"/>
                    <a:pt x="8235" y="79654"/>
                  </a:cubicBezTo>
                  <a:lnTo>
                    <a:pt x="8235" y="79654"/>
                  </a:lnTo>
                  <a:cubicBezTo>
                    <a:pt x="15294" y="85413"/>
                    <a:pt x="21887" y="88820"/>
                    <a:pt x="27940" y="89825"/>
                  </a:cubicBezTo>
                  <a:cubicBezTo>
                    <a:pt x="29133" y="90017"/>
                    <a:pt x="30319" y="90106"/>
                    <a:pt x="31498" y="90106"/>
                  </a:cubicBezTo>
                  <a:cubicBezTo>
                    <a:pt x="39796" y="90106"/>
                    <a:pt x="47757" y="85685"/>
                    <a:pt x="55268" y="81565"/>
                  </a:cubicBezTo>
                  <a:cubicBezTo>
                    <a:pt x="62458" y="77600"/>
                    <a:pt x="69904" y="73518"/>
                    <a:pt x="76949" y="73518"/>
                  </a:cubicBezTo>
                  <a:close/>
                  <a:moveTo>
                    <a:pt x="61272" y="138744"/>
                  </a:moveTo>
                  <a:lnTo>
                    <a:pt x="61272" y="188718"/>
                  </a:lnTo>
                  <a:cubicBezTo>
                    <a:pt x="61272" y="190262"/>
                    <a:pt x="62155" y="191683"/>
                    <a:pt x="63527" y="192369"/>
                  </a:cubicBezTo>
                  <a:lnTo>
                    <a:pt x="80732" y="200972"/>
                  </a:lnTo>
                  <a:lnTo>
                    <a:pt x="33651" y="200972"/>
                  </a:lnTo>
                  <a:lnTo>
                    <a:pt x="50856" y="192369"/>
                  </a:lnTo>
                  <a:cubicBezTo>
                    <a:pt x="52229" y="191683"/>
                    <a:pt x="53111" y="190262"/>
                    <a:pt x="53111" y="188718"/>
                  </a:cubicBezTo>
                  <a:lnTo>
                    <a:pt x="53111" y="138744"/>
                  </a:lnTo>
                  <a:cubicBezTo>
                    <a:pt x="54459" y="138818"/>
                    <a:pt x="55831" y="138891"/>
                    <a:pt x="57204" y="138891"/>
                  </a:cubicBezTo>
                  <a:cubicBezTo>
                    <a:pt x="58552" y="138891"/>
                    <a:pt x="59924" y="138818"/>
                    <a:pt x="61272" y="138744"/>
                  </a:cubicBezTo>
                  <a:close/>
                  <a:moveTo>
                    <a:pt x="20441" y="0"/>
                  </a:moveTo>
                  <a:cubicBezTo>
                    <a:pt x="18529" y="0"/>
                    <a:pt x="16862" y="1323"/>
                    <a:pt x="16446" y="3186"/>
                  </a:cubicBezTo>
                  <a:cubicBezTo>
                    <a:pt x="148" y="74629"/>
                    <a:pt x="0" y="72423"/>
                    <a:pt x="0" y="81688"/>
                  </a:cubicBezTo>
                  <a:cubicBezTo>
                    <a:pt x="0" y="108868"/>
                    <a:pt x="19044" y="131906"/>
                    <a:pt x="44950" y="137568"/>
                  </a:cubicBezTo>
                  <a:lnTo>
                    <a:pt x="44950" y="186193"/>
                  </a:lnTo>
                  <a:lnTo>
                    <a:pt x="14510" y="201413"/>
                  </a:lnTo>
                  <a:cubicBezTo>
                    <a:pt x="12819" y="202246"/>
                    <a:pt x="11936" y="204158"/>
                    <a:pt x="12377" y="205996"/>
                  </a:cubicBezTo>
                  <a:cubicBezTo>
                    <a:pt x="12819" y="207834"/>
                    <a:pt x="14461" y="209133"/>
                    <a:pt x="16348" y="209133"/>
                  </a:cubicBezTo>
                  <a:lnTo>
                    <a:pt x="98036" y="209133"/>
                  </a:lnTo>
                  <a:cubicBezTo>
                    <a:pt x="99947" y="209133"/>
                    <a:pt x="101589" y="207834"/>
                    <a:pt x="102030" y="205996"/>
                  </a:cubicBezTo>
                  <a:cubicBezTo>
                    <a:pt x="102447" y="204158"/>
                    <a:pt x="101565" y="202246"/>
                    <a:pt x="99874" y="201413"/>
                  </a:cubicBezTo>
                  <a:lnTo>
                    <a:pt x="69458" y="186193"/>
                  </a:lnTo>
                  <a:lnTo>
                    <a:pt x="69458" y="137568"/>
                  </a:lnTo>
                  <a:cubicBezTo>
                    <a:pt x="96050" y="131735"/>
                    <a:pt x="114873" y="107814"/>
                    <a:pt x="114383" y="80805"/>
                  </a:cubicBezTo>
                  <a:cubicBezTo>
                    <a:pt x="114211" y="70316"/>
                    <a:pt x="112569" y="68968"/>
                    <a:pt x="97938" y="3186"/>
                  </a:cubicBezTo>
                  <a:cubicBezTo>
                    <a:pt x="97521" y="1323"/>
                    <a:pt x="95854" y="0"/>
                    <a:pt x="93967" y="0"/>
                  </a:cubicBezTo>
                  <a:lnTo>
                    <a:pt x="73943" y="0"/>
                  </a:lnTo>
                  <a:cubicBezTo>
                    <a:pt x="71689" y="0"/>
                    <a:pt x="69850" y="1838"/>
                    <a:pt x="69850" y="4093"/>
                  </a:cubicBezTo>
                  <a:cubicBezTo>
                    <a:pt x="69850" y="6348"/>
                    <a:pt x="71689" y="8161"/>
                    <a:pt x="73943" y="8161"/>
                  </a:cubicBezTo>
                  <a:lnTo>
                    <a:pt x="90707" y="8161"/>
                  </a:lnTo>
                  <a:cubicBezTo>
                    <a:pt x="90707" y="8161"/>
                    <a:pt x="105413" y="72767"/>
                    <a:pt x="105584" y="73771"/>
                  </a:cubicBezTo>
                  <a:cubicBezTo>
                    <a:pt x="96982" y="69556"/>
                    <a:pt x="86688" y="65610"/>
                    <a:pt x="77742" y="65365"/>
                  </a:cubicBezTo>
                  <a:cubicBezTo>
                    <a:pt x="77463" y="65356"/>
                    <a:pt x="77185" y="65352"/>
                    <a:pt x="76907" y="65352"/>
                  </a:cubicBezTo>
                  <a:cubicBezTo>
                    <a:pt x="67796" y="65352"/>
                    <a:pt x="59433" y="69961"/>
                    <a:pt x="51346" y="74409"/>
                  </a:cubicBezTo>
                  <a:cubicBezTo>
                    <a:pt x="44318" y="78260"/>
                    <a:pt x="37656" y="81919"/>
                    <a:pt x="31550" y="81919"/>
                  </a:cubicBezTo>
                  <a:cubicBezTo>
                    <a:pt x="30779" y="81919"/>
                    <a:pt x="30017" y="81860"/>
                    <a:pt x="29264" y="81737"/>
                  </a:cubicBezTo>
                  <a:cubicBezTo>
                    <a:pt x="23700" y="80854"/>
                    <a:pt x="16936" y="76786"/>
                    <a:pt x="9583" y="69973"/>
                  </a:cubicBezTo>
                  <a:lnTo>
                    <a:pt x="23700" y="8161"/>
                  </a:lnTo>
                  <a:lnTo>
                    <a:pt x="41273" y="8161"/>
                  </a:lnTo>
                  <a:cubicBezTo>
                    <a:pt x="43528" y="8161"/>
                    <a:pt x="45342" y="6348"/>
                    <a:pt x="45342" y="4093"/>
                  </a:cubicBezTo>
                  <a:cubicBezTo>
                    <a:pt x="45342" y="1838"/>
                    <a:pt x="43528" y="0"/>
                    <a:pt x="412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20"/>
            <p:cNvSpPr/>
            <p:nvPr/>
          </p:nvSpPr>
          <p:spPr>
            <a:xfrm>
              <a:off x="3713175" y="238125"/>
              <a:ext cx="204075" cy="204050"/>
            </a:xfrm>
            <a:custGeom>
              <a:rect b="b" l="l" r="r" t="t"/>
              <a:pathLst>
                <a:path extrusionOk="0" h="8162" w="8163">
                  <a:moveTo>
                    <a:pt x="4069" y="0"/>
                  </a:moveTo>
                  <a:cubicBezTo>
                    <a:pt x="1814" y="0"/>
                    <a:pt x="1" y="1838"/>
                    <a:pt x="1" y="4093"/>
                  </a:cubicBezTo>
                  <a:cubicBezTo>
                    <a:pt x="1" y="6348"/>
                    <a:pt x="1814" y="8161"/>
                    <a:pt x="4069" y="8161"/>
                  </a:cubicBezTo>
                  <a:cubicBezTo>
                    <a:pt x="6324" y="8161"/>
                    <a:pt x="8162" y="6348"/>
                    <a:pt x="8162" y="4093"/>
                  </a:cubicBezTo>
                  <a:cubicBezTo>
                    <a:pt x="8162" y="1838"/>
                    <a:pt x="6324" y="0"/>
                    <a:pt x="40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 name="Google Shape;251;p20"/>
          <p:cNvSpPr/>
          <p:nvPr/>
        </p:nvSpPr>
        <p:spPr>
          <a:xfrm>
            <a:off x="3468147" y="4442988"/>
            <a:ext cx="1131600" cy="312900"/>
          </a:xfrm>
          <a:prstGeom prst="rect">
            <a:avLst/>
          </a:prstGeom>
          <a:noFill/>
          <a:ln cap="flat" cmpd="sng" w="9525">
            <a:solidFill>
              <a:srgbClr val="99242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20"/>
          <p:cNvSpPr/>
          <p:nvPr/>
        </p:nvSpPr>
        <p:spPr>
          <a:xfrm>
            <a:off x="3079361" y="4523012"/>
            <a:ext cx="804000" cy="1749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20"/>
          <p:cNvSpPr txBox="1"/>
          <p:nvPr/>
        </p:nvSpPr>
        <p:spPr>
          <a:xfrm>
            <a:off x="3566368" y="4566950"/>
            <a:ext cx="6927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accent2"/>
              </a:buClr>
              <a:buSzPts val="900"/>
              <a:buFont typeface="Antic"/>
              <a:buNone/>
            </a:pPr>
            <a:r>
              <a:rPr b="0" i="0" lang="en" sz="1100" u="none" cap="none" strike="noStrike">
                <a:latin typeface="Cambria"/>
                <a:ea typeface="Cambria"/>
                <a:cs typeface="Cambria"/>
                <a:sym typeface="Cambria"/>
              </a:rPr>
              <a:t>$20</a:t>
            </a:r>
            <a:endParaRPr sz="1100"/>
          </a:p>
        </p:txBody>
      </p:sp>
      <p:grpSp>
        <p:nvGrpSpPr>
          <p:cNvPr id="254" name="Google Shape;254;p20"/>
          <p:cNvGrpSpPr/>
          <p:nvPr/>
        </p:nvGrpSpPr>
        <p:grpSpPr>
          <a:xfrm>
            <a:off x="3151730" y="4499649"/>
            <a:ext cx="189707" cy="243215"/>
            <a:chOff x="1764725" y="238125"/>
            <a:chExt cx="4070975" cy="5219200"/>
          </a:xfrm>
        </p:grpSpPr>
        <p:sp>
          <p:nvSpPr>
            <p:cNvPr id="255" name="Google Shape;255;p20"/>
            <p:cNvSpPr/>
            <p:nvPr/>
          </p:nvSpPr>
          <p:spPr>
            <a:xfrm>
              <a:off x="1764725" y="238125"/>
              <a:ext cx="4070975" cy="5219200"/>
            </a:xfrm>
            <a:custGeom>
              <a:rect b="b" l="l" r="r" t="t"/>
              <a:pathLst>
                <a:path extrusionOk="0" h="208768" w="162839">
                  <a:moveTo>
                    <a:pt x="135177" y="54671"/>
                  </a:moveTo>
                  <a:cubicBezTo>
                    <a:pt x="135079" y="55128"/>
                    <a:pt x="135014" y="55552"/>
                    <a:pt x="134981" y="56008"/>
                  </a:cubicBezTo>
                  <a:lnTo>
                    <a:pt x="134557" y="59336"/>
                  </a:lnTo>
                  <a:cubicBezTo>
                    <a:pt x="134296" y="61586"/>
                    <a:pt x="135862" y="63609"/>
                    <a:pt x="138113" y="63902"/>
                  </a:cubicBezTo>
                  <a:cubicBezTo>
                    <a:pt x="138276" y="63902"/>
                    <a:pt x="138439" y="63935"/>
                    <a:pt x="138602" y="63935"/>
                  </a:cubicBezTo>
                  <a:cubicBezTo>
                    <a:pt x="140625" y="63935"/>
                    <a:pt x="142386" y="62402"/>
                    <a:pt x="142647" y="60347"/>
                  </a:cubicBezTo>
                  <a:lnTo>
                    <a:pt x="143071" y="56987"/>
                  </a:lnTo>
                  <a:cubicBezTo>
                    <a:pt x="143136" y="56335"/>
                    <a:pt x="143267" y="55682"/>
                    <a:pt x="143365" y="55030"/>
                  </a:cubicBezTo>
                  <a:cubicBezTo>
                    <a:pt x="149921" y="57052"/>
                    <a:pt x="154684" y="63152"/>
                    <a:pt x="154684" y="70361"/>
                  </a:cubicBezTo>
                  <a:cubicBezTo>
                    <a:pt x="154684" y="79234"/>
                    <a:pt x="147475" y="86443"/>
                    <a:pt x="138602" y="86443"/>
                  </a:cubicBezTo>
                  <a:cubicBezTo>
                    <a:pt x="129762" y="86443"/>
                    <a:pt x="122553" y="79234"/>
                    <a:pt x="122553" y="70361"/>
                  </a:cubicBezTo>
                  <a:cubicBezTo>
                    <a:pt x="122553" y="62695"/>
                    <a:pt x="127968" y="56237"/>
                    <a:pt x="135177" y="54671"/>
                  </a:cubicBezTo>
                  <a:close/>
                  <a:moveTo>
                    <a:pt x="81159" y="8155"/>
                  </a:moveTo>
                  <a:cubicBezTo>
                    <a:pt x="106048" y="8155"/>
                    <a:pt x="128229" y="23291"/>
                    <a:pt x="137363" y="46190"/>
                  </a:cubicBezTo>
                  <a:cubicBezTo>
                    <a:pt x="124576" y="46842"/>
                    <a:pt x="114398" y="57444"/>
                    <a:pt x="114398" y="70361"/>
                  </a:cubicBezTo>
                  <a:cubicBezTo>
                    <a:pt x="114398" y="83703"/>
                    <a:pt x="125261" y="94598"/>
                    <a:pt x="138602" y="94598"/>
                  </a:cubicBezTo>
                  <a:cubicBezTo>
                    <a:pt x="142419" y="94598"/>
                    <a:pt x="146040" y="93684"/>
                    <a:pt x="149269" y="92118"/>
                  </a:cubicBezTo>
                  <a:cubicBezTo>
                    <a:pt x="152237" y="93619"/>
                    <a:pt x="154162" y="96685"/>
                    <a:pt x="154162" y="100045"/>
                  </a:cubicBezTo>
                  <a:cubicBezTo>
                    <a:pt x="154162" y="104481"/>
                    <a:pt x="151422" y="108950"/>
                    <a:pt x="146203" y="108950"/>
                  </a:cubicBezTo>
                  <a:lnTo>
                    <a:pt x="17061" y="108950"/>
                  </a:lnTo>
                  <a:cubicBezTo>
                    <a:pt x="12168" y="108950"/>
                    <a:pt x="8155" y="104971"/>
                    <a:pt x="8155" y="100045"/>
                  </a:cubicBezTo>
                  <a:cubicBezTo>
                    <a:pt x="8155" y="95152"/>
                    <a:pt x="12168" y="91173"/>
                    <a:pt x="17061" y="91173"/>
                  </a:cubicBezTo>
                  <a:lnTo>
                    <a:pt x="99817" y="91173"/>
                  </a:lnTo>
                  <a:cubicBezTo>
                    <a:pt x="102068" y="91173"/>
                    <a:pt x="103895" y="89346"/>
                    <a:pt x="103895" y="87095"/>
                  </a:cubicBezTo>
                  <a:cubicBezTo>
                    <a:pt x="103895" y="84844"/>
                    <a:pt x="102068" y="83018"/>
                    <a:pt x="99817" y="83018"/>
                  </a:cubicBezTo>
                  <a:lnTo>
                    <a:pt x="21464" y="83018"/>
                  </a:lnTo>
                  <a:cubicBezTo>
                    <a:pt x="20942" y="78581"/>
                    <a:pt x="20649" y="72351"/>
                    <a:pt x="20649" y="68665"/>
                  </a:cubicBezTo>
                  <a:cubicBezTo>
                    <a:pt x="20649" y="35295"/>
                    <a:pt x="47788" y="8155"/>
                    <a:pt x="81159" y="8155"/>
                  </a:cubicBezTo>
                  <a:close/>
                  <a:moveTo>
                    <a:pt x="40123" y="117105"/>
                  </a:moveTo>
                  <a:lnTo>
                    <a:pt x="47560" y="200612"/>
                  </a:lnTo>
                  <a:lnTo>
                    <a:pt x="35947" y="200612"/>
                  </a:lnTo>
                  <a:cubicBezTo>
                    <a:pt x="30337" y="200612"/>
                    <a:pt x="25574" y="196600"/>
                    <a:pt x="24596" y="191087"/>
                  </a:cubicBezTo>
                  <a:lnTo>
                    <a:pt x="11417" y="117105"/>
                  </a:lnTo>
                  <a:close/>
                  <a:moveTo>
                    <a:pt x="114007" y="117105"/>
                  </a:moveTo>
                  <a:lnTo>
                    <a:pt x="106569" y="200612"/>
                  </a:lnTo>
                  <a:lnTo>
                    <a:pt x="85236" y="200612"/>
                  </a:lnTo>
                  <a:lnTo>
                    <a:pt x="85236" y="152335"/>
                  </a:lnTo>
                  <a:cubicBezTo>
                    <a:pt x="85236" y="150084"/>
                    <a:pt x="83409" y="148257"/>
                    <a:pt x="81159" y="148257"/>
                  </a:cubicBezTo>
                  <a:cubicBezTo>
                    <a:pt x="78908" y="148257"/>
                    <a:pt x="77081" y="150084"/>
                    <a:pt x="77081" y="152335"/>
                  </a:cubicBezTo>
                  <a:lnTo>
                    <a:pt x="77081" y="200612"/>
                  </a:lnTo>
                  <a:lnTo>
                    <a:pt x="55748" y="200612"/>
                  </a:lnTo>
                  <a:lnTo>
                    <a:pt x="48310" y="117105"/>
                  </a:lnTo>
                  <a:close/>
                  <a:moveTo>
                    <a:pt x="150900" y="117105"/>
                  </a:moveTo>
                  <a:lnTo>
                    <a:pt x="137721" y="191087"/>
                  </a:lnTo>
                  <a:cubicBezTo>
                    <a:pt x="136743" y="196600"/>
                    <a:pt x="131948" y="200612"/>
                    <a:pt x="126337" y="200612"/>
                  </a:cubicBezTo>
                  <a:lnTo>
                    <a:pt x="114757" y="200612"/>
                  </a:lnTo>
                  <a:lnTo>
                    <a:pt x="122194" y="117105"/>
                  </a:lnTo>
                  <a:close/>
                  <a:moveTo>
                    <a:pt x="81159" y="0"/>
                  </a:moveTo>
                  <a:cubicBezTo>
                    <a:pt x="43287" y="0"/>
                    <a:pt x="12494" y="30793"/>
                    <a:pt x="12494" y="68665"/>
                  </a:cubicBezTo>
                  <a:cubicBezTo>
                    <a:pt x="12494" y="71862"/>
                    <a:pt x="12722" y="78288"/>
                    <a:pt x="13309" y="83409"/>
                  </a:cubicBezTo>
                  <a:cubicBezTo>
                    <a:pt x="5709" y="85138"/>
                    <a:pt x="0" y="91955"/>
                    <a:pt x="0" y="100045"/>
                  </a:cubicBezTo>
                  <a:cubicBezTo>
                    <a:pt x="0" y="103927"/>
                    <a:pt x="1305" y="107482"/>
                    <a:pt x="3491" y="110353"/>
                  </a:cubicBezTo>
                  <a:cubicBezTo>
                    <a:pt x="3458" y="110353"/>
                    <a:pt x="3425" y="110386"/>
                    <a:pt x="3425" y="110418"/>
                  </a:cubicBezTo>
                  <a:cubicBezTo>
                    <a:pt x="2643" y="111332"/>
                    <a:pt x="2316" y="112571"/>
                    <a:pt x="2545" y="113745"/>
                  </a:cubicBezTo>
                  <a:lnTo>
                    <a:pt x="16539" y="192522"/>
                  </a:lnTo>
                  <a:cubicBezTo>
                    <a:pt x="18235" y="201917"/>
                    <a:pt x="26390" y="208767"/>
                    <a:pt x="35947" y="208767"/>
                  </a:cubicBezTo>
                  <a:lnTo>
                    <a:pt x="126337" y="208767"/>
                  </a:lnTo>
                  <a:cubicBezTo>
                    <a:pt x="135927" y="208767"/>
                    <a:pt x="144082" y="201917"/>
                    <a:pt x="145779" y="192522"/>
                  </a:cubicBezTo>
                  <a:lnTo>
                    <a:pt x="159772" y="113745"/>
                  </a:lnTo>
                  <a:cubicBezTo>
                    <a:pt x="159968" y="112636"/>
                    <a:pt x="159707" y="111495"/>
                    <a:pt x="159055" y="110581"/>
                  </a:cubicBezTo>
                  <a:cubicBezTo>
                    <a:pt x="161110" y="107743"/>
                    <a:pt x="162284" y="104090"/>
                    <a:pt x="162284" y="100045"/>
                  </a:cubicBezTo>
                  <a:cubicBezTo>
                    <a:pt x="162284" y="94924"/>
                    <a:pt x="160001" y="90161"/>
                    <a:pt x="156217" y="86997"/>
                  </a:cubicBezTo>
                  <a:cubicBezTo>
                    <a:pt x="160294" y="82659"/>
                    <a:pt x="162839" y="76787"/>
                    <a:pt x="162839" y="70361"/>
                  </a:cubicBezTo>
                  <a:cubicBezTo>
                    <a:pt x="162839" y="59760"/>
                    <a:pt x="155956" y="50724"/>
                    <a:pt x="146464" y="47462"/>
                  </a:cubicBezTo>
                  <a:cubicBezTo>
                    <a:pt x="146431" y="47266"/>
                    <a:pt x="146366" y="47103"/>
                    <a:pt x="146300" y="46907"/>
                  </a:cubicBezTo>
                  <a:cubicBezTo>
                    <a:pt x="146300" y="46842"/>
                    <a:pt x="146268" y="46777"/>
                    <a:pt x="146235" y="46712"/>
                  </a:cubicBezTo>
                  <a:cubicBezTo>
                    <a:pt x="148780" y="41819"/>
                    <a:pt x="152629" y="37643"/>
                    <a:pt x="157489" y="34675"/>
                  </a:cubicBezTo>
                  <a:cubicBezTo>
                    <a:pt x="159414" y="33501"/>
                    <a:pt x="160033" y="31021"/>
                    <a:pt x="158859" y="29097"/>
                  </a:cubicBezTo>
                  <a:cubicBezTo>
                    <a:pt x="158088" y="27833"/>
                    <a:pt x="156740" y="27132"/>
                    <a:pt x="155361" y="27132"/>
                  </a:cubicBezTo>
                  <a:cubicBezTo>
                    <a:pt x="154639" y="27132"/>
                    <a:pt x="153909" y="27324"/>
                    <a:pt x="153249" y="27727"/>
                  </a:cubicBezTo>
                  <a:cubicBezTo>
                    <a:pt x="148975" y="30336"/>
                    <a:pt x="145322" y="33664"/>
                    <a:pt x="142386" y="37545"/>
                  </a:cubicBezTo>
                  <a:cubicBezTo>
                    <a:pt x="130839" y="14744"/>
                    <a:pt x="107320" y="0"/>
                    <a:pt x="8115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0"/>
            <p:cNvSpPr/>
            <p:nvPr/>
          </p:nvSpPr>
          <p:spPr>
            <a:xfrm>
              <a:off x="3683575" y="3481775"/>
              <a:ext cx="218600" cy="203475"/>
            </a:xfrm>
            <a:custGeom>
              <a:rect b="b" l="l" r="r" t="t"/>
              <a:pathLst>
                <a:path extrusionOk="0" h="8139" w="8744">
                  <a:moveTo>
                    <a:pt x="4401" y="1"/>
                  </a:moveTo>
                  <a:cubicBezTo>
                    <a:pt x="3453" y="1"/>
                    <a:pt x="2511" y="323"/>
                    <a:pt x="1762" y="962"/>
                  </a:cubicBezTo>
                  <a:cubicBezTo>
                    <a:pt x="490" y="2038"/>
                    <a:pt x="1" y="3865"/>
                    <a:pt x="555" y="5431"/>
                  </a:cubicBezTo>
                  <a:cubicBezTo>
                    <a:pt x="1143" y="7062"/>
                    <a:pt x="2708" y="8138"/>
                    <a:pt x="4405" y="8138"/>
                  </a:cubicBezTo>
                  <a:cubicBezTo>
                    <a:pt x="6329" y="8138"/>
                    <a:pt x="8025" y="6768"/>
                    <a:pt x="8417" y="4876"/>
                  </a:cubicBezTo>
                  <a:cubicBezTo>
                    <a:pt x="8743" y="3245"/>
                    <a:pt x="7993" y="1484"/>
                    <a:pt x="6558" y="603"/>
                  </a:cubicBezTo>
                  <a:cubicBezTo>
                    <a:pt x="5896" y="201"/>
                    <a:pt x="5147" y="1"/>
                    <a:pt x="44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20"/>
            <p:cNvSpPr/>
            <p:nvPr/>
          </p:nvSpPr>
          <p:spPr>
            <a:xfrm>
              <a:off x="3268500" y="693975"/>
              <a:ext cx="709500" cy="648350"/>
            </a:xfrm>
            <a:custGeom>
              <a:rect b="b" l="l" r="r" t="t"/>
              <a:pathLst>
                <a:path extrusionOk="0" h="25934" w="28380">
                  <a:moveTo>
                    <a:pt x="19148" y="8155"/>
                  </a:moveTo>
                  <a:lnTo>
                    <a:pt x="14190" y="16767"/>
                  </a:lnTo>
                  <a:lnTo>
                    <a:pt x="9232" y="8155"/>
                  </a:lnTo>
                  <a:close/>
                  <a:moveTo>
                    <a:pt x="7470" y="1"/>
                  </a:moveTo>
                  <a:cubicBezTo>
                    <a:pt x="4893" y="1"/>
                    <a:pt x="2577" y="1338"/>
                    <a:pt x="1273" y="3556"/>
                  </a:cubicBezTo>
                  <a:cubicBezTo>
                    <a:pt x="0" y="5807"/>
                    <a:pt x="0" y="8482"/>
                    <a:pt x="1273" y="10700"/>
                  </a:cubicBezTo>
                  <a:lnTo>
                    <a:pt x="7992" y="22345"/>
                  </a:lnTo>
                  <a:cubicBezTo>
                    <a:pt x="9297" y="24596"/>
                    <a:pt x="11613" y="25933"/>
                    <a:pt x="14190" y="25933"/>
                  </a:cubicBezTo>
                  <a:cubicBezTo>
                    <a:pt x="16767" y="25933"/>
                    <a:pt x="19083" y="24596"/>
                    <a:pt x="20388" y="22345"/>
                  </a:cubicBezTo>
                  <a:lnTo>
                    <a:pt x="27108" y="10700"/>
                  </a:lnTo>
                  <a:cubicBezTo>
                    <a:pt x="28380" y="8482"/>
                    <a:pt x="28380" y="5807"/>
                    <a:pt x="27108" y="3556"/>
                  </a:cubicBezTo>
                  <a:cubicBezTo>
                    <a:pt x="25803" y="1338"/>
                    <a:pt x="23487" y="1"/>
                    <a:pt x="2091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0"/>
            <p:cNvSpPr/>
            <p:nvPr/>
          </p:nvSpPr>
          <p:spPr>
            <a:xfrm>
              <a:off x="2584300" y="1146575"/>
              <a:ext cx="702975" cy="681775"/>
            </a:xfrm>
            <a:custGeom>
              <a:rect b="b" l="l" r="r" t="t"/>
              <a:pathLst>
                <a:path extrusionOk="0" h="27271" w="28119">
                  <a:moveTo>
                    <a:pt x="16571" y="9101"/>
                  </a:moveTo>
                  <a:lnTo>
                    <a:pt x="19148" y="18692"/>
                  </a:lnTo>
                  <a:lnTo>
                    <a:pt x="19148" y="18692"/>
                  </a:lnTo>
                  <a:lnTo>
                    <a:pt x="9525" y="16147"/>
                  </a:lnTo>
                  <a:lnTo>
                    <a:pt x="16571" y="9101"/>
                  </a:lnTo>
                  <a:close/>
                  <a:moveTo>
                    <a:pt x="17015" y="1"/>
                  </a:moveTo>
                  <a:cubicBezTo>
                    <a:pt x="15173" y="1"/>
                    <a:pt x="13397" y="728"/>
                    <a:pt x="12037" y="2088"/>
                  </a:cubicBezTo>
                  <a:lnTo>
                    <a:pt x="2545" y="11613"/>
                  </a:lnTo>
                  <a:cubicBezTo>
                    <a:pt x="718" y="13440"/>
                    <a:pt x="0" y="16017"/>
                    <a:pt x="685" y="18496"/>
                  </a:cubicBezTo>
                  <a:cubicBezTo>
                    <a:pt x="1338" y="21008"/>
                    <a:pt x="3230" y="22900"/>
                    <a:pt x="5741" y="23552"/>
                  </a:cubicBezTo>
                  <a:lnTo>
                    <a:pt x="18724" y="27042"/>
                  </a:lnTo>
                  <a:cubicBezTo>
                    <a:pt x="19344" y="27205"/>
                    <a:pt x="19964" y="27271"/>
                    <a:pt x="20583" y="27271"/>
                  </a:cubicBezTo>
                  <a:cubicBezTo>
                    <a:pt x="22475" y="27271"/>
                    <a:pt x="24237" y="26553"/>
                    <a:pt x="25607" y="25183"/>
                  </a:cubicBezTo>
                  <a:cubicBezTo>
                    <a:pt x="27434" y="23356"/>
                    <a:pt x="28119" y="20779"/>
                    <a:pt x="27466" y="18300"/>
                  </a:cubicBezTo>
                  <a:lnTo>
                    <a:pt x="23976" y="5285"/>
                  </a:lnTo>
                  <a:cubicBezTo>
                    <a:pt x="23324" y="2806"/>
                    <a:pt x="21432" y="914"/>
                    <a:pt x="18920" y="261"/>
                  </a:cubicBezTo>
                  <a:cubicBezTo>
                    <a:pt x="18287" y="87"/>
                    <a:pt x="17647" y="1"/>
                    <a:pt x="1701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9" name="Google Shape;259;p20"/>
          <p:cNvSpPr txBox="1"/>
          <p:nvPr/>
        </p:nvSpPr>
        <p:spPr>
          <a:xfrm>
            <a:off x="5457575" y="865975"/>
            <a:ext cx="1975800" cy="26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300"/>
              <a:buFont typeface="Pathway Gothic One"/>
              <a:buNone/>
            </a:pPr>
            <a:r>
              <a:rPr b="1" i="0" lang="en" sz="1400" u="none" cap="none" strike="noStrike">
                <a:solidFill>
                  <a:srgbClr val="99242C"/>
                </a:solidFill>
                <a:latin typeface="Times"/>
                <a:ea typeface="Times"/>
                <a:cs typeface="Times"/>
                <a:sym typeface="Times"/>
              </a:rPr>
              <a:t>COVID-19 </a:t>
            </a:r>
            <a:r>
              <a:rPr b="1" lang="en">
                <a:solidFill>
                  <a:srgbClr val="99242C"/>
                </a:solidFill>
                <a:latin typeface="Times"/>
                <a:ea typeface="Times"/>
                <a:cs typeface="Times"/>
                <a:sym typeface="Times"/>
              </a:rPr>
              <a:t>Impact</a:t>
            </a:r>
            <a:endParaRPr b="1" sz="1100">
              <a:solidFill>
                <a:srgbClr val="99242C"/>
              </a:solidFill>
              <a:latin typeface="Times"/>
              <a:ea typeface="Times"/>
              <a:cs typeface="Times"/>
              <a:sym typeface="Times"/>
            </a:endParaRPr>
          </a:p>
        </p:txBody>
      </p:sp>
      <p:grpSp>
        <p:nvGrpSpPr>
          <p:cNvPr id="260" name="Google Shape;260;p20"/>
          <p:cNvGrpSpPr/>
          <p:nvPr/>
        </p:nvGrpSpPr>
        <p:grpSpPr>
          <a:xfrm>
            <a:off x="6729125" y="2025541"/>
            <a:ext cx="231320" cy="210552"/>
            <a:chOff x="1487200" y="4421025"/>
            <a:chExt cx="483125" cy="439750"/>
          </a:xfrm>
        </p:grpSpPr>
        <p:sp>
          <p:nvSpPr>
            <p:cNvPr id="261" name="Google Shape;261;p20"/>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262" name="Google Shape;262;p20"/>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263" name="Google Shape;263;p20"/>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sp>
          <p:nvSpPr>
            <p:cNvPr id="264" name="Google Shape;264;p20"/>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rgbClr val="435D74"/>
                </a:solidFill>
                <a:latin typeface="Cambria"/>
                <a:ea typeface="Cambria"/>
                <a:cs typeface="Cambria"/>
                <a:sym typeface="Cambria"/>
              </a:endParaRPr>
            </a:p>
          </p:txBody>
        </p:sp>
      </p:grpSp>
      <p:sp>
        <p:nvSpPr>
          <p:cNvPr id="265" name="Google Shape;265;p20"/>
          <p:cNvSpPr txBox="1"/>
          <p:nvPr/>
        </p:nvSpPr>
        <p:spPr>
          <a:xfrm>
            <a:off x="5557170" y="1533318"/>
            <a:ext cx="2881800" cy="82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More than 75% of consumers have experimented with a different shopping behavior during the crisis, including trying new brands. (Source: McKinsey)</a:t>
            </a:r>
            <a:endParaRPr sz="1100">
              <a:latin typeface="Times"/>
              <a:ea typeface="Times"/>
              <a:cs typeface="Times"/>
              <a:sym typeface="Times"/>
            </a:endParaRPr>
          </a:p>
        </p:txBody>
      </p:sp>
      <p:sp>
        <p:nvSpPr>
          <p:cNvPr id="266" name="Google Shape;266;p20"/>
          <p:cNvSpPr txBox="1"/>
          <p:nvPr/>
        </p:nvSpPr>
        <p:spPr>
          <a:xfrm>
            <a:off x="5550874" y="1264817"/>
            <a:ext cx="2888100" cy="2490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Experiment new brands</a:t>
            </a:r>
            <a:endParaRPr sz="1100">
              <a:latin typeface="Times"/>
              <a:ea typeface="Times"/>
              <a:cs typeface="Times"/>
              <a:sym typeface="Times"/>
            </a:endParaRPr>
          </a:p>
        </p:txBody>
      </p:sp>
      <p:sp>
        <p:nvSpPr>
          <p:cNvPr id="267" name="Google Shape;267;p20"/>
          <p:cNvSpPr txBox="1"/>
          <p:nvPr/>
        </p:nvSpPr>
        <p:spPr>
          <a:xfrm>
            <a:off x="5576921" y="2706163"/>
            <a:ext cx="2857500" cy="850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Consumers are looking for ways to engage in travel-like experiences. </a:t>
            </a:r>
            <a:r>
              <a:rPr i="0" lang="en" sz="1100" u="none" cap="none" strike="noStrike">
                <a:solidFill>
                  <a:srgbClr val="1F1300"/>
                </a:solidFill>
                <a:latin typeface="Times"/>
                <a:ea typeface="Times"/>
                <a:cs typeface="Times"/>
                <a:sym typeface="Times"/>
              </a:rPr>
              <a:t>Airbnb launched online experiences and famous landmarks now have virtual tours available. </a:t>
            </a:r>
            <a:endParaRPr sz="1100">
              <a:latin typeface="Times"/>
              <a:ea typeface="Times"/>
              <a:cs typeface="Times"/>
              <a:sym typeface="Times"/>
            </a:endParaRPr>
          </a:p>
        </p:txBody>
      </p:sp>
      <p:sp>
        <p:nvSpPr>
          <p:cNvPr id="268" name="Google Shape;268;p20"/>
          <p:cNvSpPr txBox="1"/>
          <p:nvPr/>
        </p:nvSpPr>
        <p:spPr>
          <a:xfrm>
            <a:off x="5576925" y="2458662"/>
            <a:ext cx="2857500" cy="249000"/>
          </a:xfrm>
          <a:prstGeom prst="rect">
            <a:avLst/>
          </a:prstGeom>
          <a:solidFill>
            <a:srgbClr val="CC5803">
              <a:alpha val="38820"/>
            </a:srgbClr>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Rise of at-home travel</a:t>
            </a:r>
            <a:endParaRPr sz="1100">
              <a:latin typeface="Times"/>
              <a:ea typeface="Times"/>
              <a:cs typeface="Times"/>
              <a:sym typeface="Times"/>
            </a:endParaRPr>
          </a:p>
        </p:txBody>
      </p:sp>
      <p:sp>
        <p:nvSpPr>
          <p:cNvPr id="269" name="Google Shape;269;p20"/>
          <p:cNvSpPr txBox="1"/>
          <p:nvPr/>
        </p:nvSpPr>
        <p:spPr>
          <a:xfrm>
            <a:off x="5581390" y="3913414"/>
            <a:ext cx="2857500" cy="839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i="0" lang="en" sz="1100" u="none" cap="none" strike="noStrike">
                <a:solidFill>
                  <a:srgbClr val="1F1300"/>
                </a:solidFill>
                <a:latin typeface="Times"/>
                <a:ea typeface="Times"/>
                <a:cs typeface="Times"/>
                <a:sym typeface="Times"/>
              </a:rPr>
              <a:t>Search interest in “watching together” is up over 4X since early January. </a:t>
            </a:r>
            <a:r>
              <a:rPr i="0" lang="en" sz="1100" u="none" cap="none" strike="noStrike">
                <a:solidFill>
                  <a:srgbClr val="1F1300"/>
                </a:solidFill>
                <a:latin typeface="Times"/>
                <a:ea typeface="Times"/>
                <a:cs typeface="Times"/>
                <a:sym typeface="Times"/>
              </a:rPr>
              <a:t>Consumers are seeking for new activities to do with their respective families. (Source: Google)</a:t>
            </a:r>
            <a:endParaRPr sz="1100">
              <a:latin typeface="Times"/>
              <a:ea typeface="Times"/>
              <a:cs typeface="Times"/>
              <a:sym typeface="Times"/>
            </a:endParaRPr>
          </a:p>
        </p:txBody>
      </p:sp>
      <p:sp>
        <p:nvSpPr>
          <p:cNvPr id="270" name="Google Shape;270;p20"/>
          <p:cNvSpPr txBox="1"/>
          <p:nvPr/>
        </p:nvSpPr>
        <p:spPr>
          <a:xfrm>
            <a:off x="5576925" y="3657224"/>
            <a:ext cx="2857500" cy="2490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900"/>
              <a:buFont typeface="Antic"/>
              <a:buNone/>
            </a:pPr>
            <a:r>
              <a:rPr b="1" i="0" lang="en" sz="1100" u="none" cap="none" strike="noStrike">
                <a:solidFill>
                  <a:srgbClr val="1F1300"/>
                </a:solidFill>
                <a:latin typeface="Times"/>
                <a:ea typeface="Times"/>
                <a:cs typeface="Times"/>
                <a:sym typeface="Times"/>
              </a:rPr>
              <a:t>Desire for social interactions</a:t>
            </a:r>
            <a:endParaRPr sz="1100">
              <a:latin typeface="Times"/>
              <a:ea typeface="Times"/>
              <a:cs typeface="Times"/>
              <a:sym typeface="Times"/>
            </a:endParaRPr>
          </a:p>
        </p:txBody>
      </p:sp>
      <p:pic>
        <p:nvPicPr>
          <p:cNvPr id="271" name="Google Shape;271;p20"/>
          <p:cNvPicPr preferRelativeResize="0"/>
          <p:nvPr/>
        </p:nvPicPr>
        <p:blipFill rotWithShape="1">
          <a:blip r:embed="rId4">
            <a:alphaModFix/>
          </a:blip>
          <a:srcRect b="25860" l="34451" r="28925" t="21190"/>
          <a:stretch/>
        </p:blipFill>
        <p:spPr>
          <a:xfrm>
            <a:off x="827925" y="897000"/>
            <a:ext cx="1558500" cy="1501341"/>
          </a:xfrm>
          <a:prstGeom prst="rect">
            <a:avLst/>
          </a:prstGeom>
          <a:noFill/>
          <a:ln>
            <a:noFill/>
          </a:ln>
        </p:spPr>
      </p:pic>
      <p:sp>
        <p:nvSpPr>
          <p:cNvPr id="272" name="Google Shape;272;p20"/>
          <p:cNvSpPr/>
          <p:nvPr/>
        </p:nvSpPr>
        <p:spPr>
          <a:xfrm>
            <a:off x="827925" y="878425"/>
            <a:ext cx="1543800" cy="15015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73" name="Google Shape;273;p20"/>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20"/>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21"/>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1"/>
          <p:cNvSpPr/>
          <p:nvPr/>
        </p:nvSpPr>
        <p:spPr>
          <a:xfrm>
            <a:off x="4682432"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2" name="Google Shape;282;p21"/>
          <p:cNvCxnSpPr>
            <a:stCxn id="279" idx="3"/>
            <a:endCxn id="280"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283" name="Google Shape;283;p21"/>
          <p:cNvCxnSpPr>
            <a:stCxn id="280" idx="3"/>
            <a:endCxn id="281"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284" name="Google Shape;284;p21"/>
          <p:cNvSpPr txBox="1"/>
          <p:nvPr/>
        </p:nvSpPr>
        <p:spPr>
          <a:xfrm>
            <a:off x="801974"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Quality</a:t>
            </a:r>
            <a:endParaRPr b="1" sz="1500">
              <a:solidFill>
                <a:srgbClr val="FFFFFF"/>
              </a:solidFill>
              <a:latin typeface="Times"/>
              <a:ea typeface="Times"/>
              <a:cs typeface="Times"/>
              <a:sym typeface="Times"/>
            </a:endParaRPr>
          </a:p>
        </p:txBody>
      </p:sp>
      <p:sp>
        <p:nvSpPr>
          <p:cNvPr id="285" name="Google Shape;285;p21"/>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Care</a:t>
            </a:r>
            <a:endParaRPr b="1" sz="1500">
              <a:solidFill>
                <a:srgbClr val="FFFFFF"/>
              </a:solidFill>
              <a:latin typeface="Times"/>
              <a:ea typeface="Times"/>
              <a:cs typeface="Times"/>
              <a:sym typeface="Times"/>
            </a:endParaRPr>
          </a:p>
        </p:txBody>
      </p:sp>
      <p:sp>
        <p:nvSpPr>
          <p:cNvPr id="286" name="Google Shape;286;p21"/>
          <p:cNvSpPr txBox="1"/>
          <p:nvPr/>
        </p:nvSpPr>
        <p:spPr>
          <a:xfrm>
            <a:off x="4775251" y="2866867"/>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Experience</a:t>
            </a:r>
            <a:endParaRPr b="1" sz="1500">
              <a:solidFill>
                <a:srgbClr val="FFFFFF"/>
              </a:solidFill>
              <a:latin typeface="Times"/>
              <a:ea typeface="Times"/>
              <a:cs typeface="Times"/>
              <a:sym typeface="Times"/>
            </a:endParaRPr>
          </a:p>
        </p:txBody>
      </p:sp>
      <p:sp>
        <p:nvSpPr>
          <p:cNvPr id="287" name="Google Shape;287;p21"/>
          <p:cNvSpPr txBox="1"/>
          <p:nvPr/>
        </p:nvSpPr>
        <p:spPr>
          <a:xfrm>
            <a:off x="418502" y="3345422"/>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Times"/>
                <a:ea typeface="Times"/>
                <a:cs typeface="Times"/>
                <a:sym typeface="Times"/>
              </a:rPr>
              <a:t>With the freshest and most exclusive ingredients using bincho-zumi, a smokeless charcoal, we can bring the authentic teppanyaki experience to your home.</a:t>
            </a:r>
            <a:endParaRPr sz="1200">
              <a:solidFill>
                <a:srgbClr val="2F2F2F"/>
              </a:solidFill>
              <a:latin typeface="Times"/>
              <a:ea typeface="Times"/>
              <a:cs typeface="Times"/>
              <a:sym typeface="Times"/>
            </a:endParaRPr>
          </a:p>
        </p:txBody>
      </p:sp>
      <p:sp>
        <p:nvSpPr>
          <p:cNvPr id="288" name="Google Shape;288;p21"/>
          <p:cNvSpPr txBox="1"/>
          <p:nvPr/>
        </p:nvSpPr>
        <p:spPr>
          <a:xfrm>
            <a:off x="2484229" y="3357414"/>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Our chefs are professionally trained in Japanese history, cuisine, and etiquette. We provide full-service from equipment, ingredients, to cleaning. </a:t>
            </a:r>
            <a:endParaRPr sz="1200">
              <a:solidFill>
                <a:srgbClr val="2F2F2F"/>
              </a:solidFill>
              <a:latin typeface="Times"/>
              <a:ea typeface="Times"/>
              <a:cs typeface="Times"/>
              <a:sym typeface="Times"/>
            </a:endParaRPr>
          </a:p>
        </p:txBody>
      </p:sp>
      <p:sp>
        <p:nvSpPr>
          <p:cNvPr id="289" name="Google Shape;289;p21"/>
          <p:cNvSpPr txBox="1"/>
          <p:nvPr/>
        </p:nvSpPr>
        <p:spPr>
          <a:xfrm>
            <a:off x="4448381" y="3345422"/>
            <a:ext cx="19905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Celebrate your special occasions at home. Gather around expert teppanyaki chefs as they prepare dishes with flair and precision right before your eyes.</a:t>
            </a:r>
            <a:endParaRPr sz="1200">
              <a:solidFill>
                <a:srgbClr val="2F2F2F"/>
              </a:solidFill>
              <a:latin typeface="Times"/>
              <a:ea typeface="Times"/>
              <a:cs typeface="Times"/>
              <a:sym typeface="Times"/>
            </a:endParaRPr>
          </a:p>
        </p:txBody>
      </p:sp>
      <p:pic>
        <p:nvPicPr>
          <p:cNvPr id="290" name="Google Shape;290;p21"/>
          <p:cNvPicPr preferRelativeResize="0"/>
          <p:nvPr/>
        </p:nvPicPr>
        <p:blipFill rotWithShape="1">
          <a:blip r:embed="rId3">
            <a:alphaModFix/>
          </a:blip>
          <a:srcRect b="0" l="17315" r="16008" t="0"/>
          <a:stretch/>
        </p:blipFill>
        <p:spPr>
          <a:xfrm>
            <a:off x="2563035" y="1124723"/>
            <a:ext cx="1598616" cy="1598406"/>
          </a:xfrm>
          <a:prstGeom prst="rect">
            <a:avLst/>
          </a:prstGeom>
          <a:noFill/>
          <a:ln>
            <a:noFill/>
          </a:ln>
        </p:spPr>
      </p:pic>
      <p:pic>
        <p:nvPicPr>
          <p:cNvPr id="291" name="Google Shape;291;p21"/>
          <p:cNvPicPr preferRelativeResize="0"/>
          <p:nvPr/>
        </p:nvPicPr>
        <p:blipFill rotWithShape="1">
          <a:blip r:embed="rId4">
            <a:alphaModFix/>
          </a:blip>
          <a:srcRect b="590" l="24109" r="9214" t="-590"/>
          <a:stretch/>
        </p:blipFill>
        <p:spPr>
          <a:xfrm>
            <a:off x="4539097" y="1112730"/>
            <a:ext cx="1600627" cy="1600422"/>
          </a:xfrm>
          <a:prstGeom prst="rect">
            <a:avLst/>
          </a:prstGeom>
          <a:noFill/>
          <a:ln>
            <a:noFill/>
          </a:ln>
        </p:spPr>
      </p:pic>
      <p:pic>
        <p:nvPicPr>
          <p:cNvPr id="292" name="Google Shape;292;p21"/>
          <p:cNvPicPr preferRelativeResize="0"/>
          <p:nvPr/>
        </p:nvPicPr>
        <p:blipFill rotWithShape="1">
          <a:blip r:embed="rId5">
            <a:alphaModFix/>
          </a:blip>
          <a:srcRect b="0" l="16053" r="17554" t="0"/>
          <a:stretch/>
        </p:blipFill>
        <p:spPr>
          <a:xfrm>
            <a:off x="520074" y="1124723"/>
            <a:ext cx="1591795" cy="1598406"/>
          </a:xfrm>
          <a:prstGeom prst="rect">
            <a:avLst/>
          </a:prstGeom>
          <a:noFill/>
          <a:ln>
            <a:noFill/>
          </a:ln>
        </p:spPr>
      </p:pic>
      <p:sp>
        <p:nvSpPr>
          <p:cNvPr id="293" name="Google Shape;293;p21"/>
          <p:cNvSpPr txBox="1"/>
          <p:nvPr>
            <p:ph type="ctrTitle"/>
          </p:nvPr>
        </p:nvSpPr>
        <p:spPr>
          <a:xfrm>
            <a:off x="373325" y="284425"/>
            <a:ext cx="6065400" cy="483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Omakase is a private teppanyaki chef service that brings Japan to your home</a:t>
            </a:r>
            <a:endParaRPr sz="2000">
              <a:solidFill>
                <a:srgbClr val="000000"/>
              </a:solidFill>
              <a:latin typeface="Times"/>
              <a:ea typeface="Times"/>
              <a:cs typeface="Times"/>
              <a:sym typeface="Times"/>
            </a:endParaRPr>
          </a:p>
        </p:txBody>
      </p:sp>
      <p:cxnSp>
        <p:nvCxnSpPr>
          <p:cNvPr id="294" name="Google Shape;294;p21"/>
          <p:cNvCxnSpPr/>
          <p:nvPr/>
        </p:nvCxnSpPr>
        <p:spPr>
          <a:xfrm>
            <a:off x="6438852" y="993067"/>
            <a:ext cx="0" cy="3747600"/>
          </a:xfrm>
          <a:prstGeom prst="straightConnector1">
            <a:avLst/>
          </a:prstGeom>
          <a:noFill/>
          <a:ln cap="flat" cmpd="sng" w="9525">
            <a:solidFill>
              <a:srgbClr val="1F1300"/>
            </a:solidFill>
            <a:prstDash val="solid"/>
            <a:round/>
            <a:headEnd len="sm" w="sm" type="none"/>
            <a:tailEnd len="sm" w="sm" type="none"/>
          </a:ln>
        </p:spPr>
      </p:cxnSp>
      <p:sp>
        <p:nvSpPr>
          <p:cNvPr id="295" name="Google Shape;295;p21"/>
          <p:cNvSpPr txBox="1"/>
          <p:nvPr/>
        </p:nvSpPr>
        <p:spPr>
          <a:xfrm>
            <a:off x="6626375" y="850175"/>
            <a:ext cx="2049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800">
                <a:solidFill>
                  <a:srgbClr val="2F2F2F"/>
                </a:solidFill>
                <a:latin typeface="Times"/>
                <a:ea typeface="Times"/>
                <a:cs typeface="Times"/>
                <a:sym typeface="Times"/>
              </a:rPr>
              <a:t>Impact</a:t>
            </a:r>
            <a:endParaRPr b="1" sz="1800">
              <a:solidFill>
                <a:srgbClr val="2F2F2F"/>
              </a:solidFill>
              <a:latin typeface="Times"/>
              <a:ea typeface="Times"/>
              <a:cs typeface="Times"/>
              <a:sym typeface="Times"/>
            </a:endParaRPr>
          </a:p>
        </p:txBody>
      </p:sp>
      <p:sp>
        <p:nvSpPr>
          <p:cNvPr id="296" name="Google Shape;296;p21"/>
          <p:cNvSpPr/>
          <p:nvPr/>
        </p:nvSpPr>
        <p:spPr>
          <a:xfrm>
            <a:off x="521596"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21"/>
          <p:cNvSpPr/>
          <p:nvPr/>
        </p:nvSpPr>
        <p:spPr>
          <a:xfrm>
            <a:off x="2565238" y="1135972"/>
            <a:ext cx="1590300" cy="15747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21"/>
          <p:cNvSpPr/>
          <p:nvPr/>
        </p:nvSpPr>
        <p:spPr>
          <a:xfrm>
            <a:off x="4542482" y="1112730"/>
            <a:ext cx="1590300" cy="1598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1"/>
          <p:cNvSpPr txBox="1"/>
          <p:nvPr/>
        </p:nvSpPr>
        <p:spPr>
          <a:xfrm>
            <a:off x="7244815" y="1287229"/>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13</a:t>
            </a:r>
            <a:r>
              <a:rPr b="1" lang="en" sz="3800">
                <a:solidFill>
                  <a:schemeClr val="dk1"/>
                </a:solidFill>
                <a:latin typeface="Times"/>
                <a:ea typeface="Times"/>
                <a:cs typeface="Times"/>
                <a:sym typeface="Times"/>
              </a:rPr>
              <a:t>0</a:t>
            </a:r>
            <a:r>
              <a:rPr lang="en" sz="3800">
                <a:solidFill>
                  <a:schemeClr val="dk1"/>
                </a:solidFill>
                <a:latin typeface="Calibri"/>
                <a:ea typeface="Calibri"/>
                <a:cs typeface="Calibri"/>
                <a:sym typeface="Calibri"/>
              </a:rPr>
              <a:t> </a:t>
            </a:r>
            <a:endParaRPr sz="1100"/>
          </a:p>
        </p:txBody>
      </p:sp>
      <p:sp>
        <p:nvSpPr>
          <p:cNvPr id="300" name="Google Shape;300;p21"/>
          <p:cNvSpPr txBox="1"/>
          <p:nvPr/>
        </p:nvSpPr>
        <p:spPr>
          <a:xfrm>
            <a:off x="6891175" y="1760063"/>
            <a:ext cx="19905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avg. p</a:t>
            </a:r>
            <a:r>
              <a:rPr lang="en" sz="1400">
                <a:solidFill>
                  <a:schemeClr val="dk1"/>
                </a:solidFill>
                <a:latin typeface="Times"/>
                <a:ea typeface="Times"/>
                <a:cs typeface="Times"/>
                <a:sym typeface="Times"/>
              </a:rPr>
              <a:t>rofit per omakase</a:t>
            </a:r>
            <a:endParaRPr sz="1100"/>
          </a:p>
        </p:txBody>
      </p:sp>
      <p:sp>
        <p:nvSpPr>
          <p:cNvPr id="301" name="Google Shape;301;p21"/>
          <p:cNvSpPr txBox="1"/>
          <p:nvPr/>
        </p:nvSpPr>
        <p:spPr>
          <a:xfrm>
            <a:off x="7242952" y="2261758"/>
            <a:ext cx="11685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8</a:t>
            </a:r>
            <a:r>
              <a:rPr b="1" lang="en" sz="3800">
                <a:solidFill>
                  <a:schemeClr val="dk1"/>
                </a:solidFill>
                <a:latin typeface="Times"/>
                <a:ea typeface="Times"/>
                <a:cs typeface="Times"/>
                <a:sym typeface="Times"/>
              </a:rPr>
              <a:t>+</a:t>
            </a:r>
            <a:r>
              <a:rPr lang="en" sz="3800">
                <a:solidFill>
                  <a:schemeClr val="dk1"/>
                </a:solidFill>
                <a:latin typeface="Calibri"/>
                <a:ea typeface="Calibri"/>
                <a:cs typeface="Calibri"/>
                <a:sym typeface="Calibri"/>
              </a:rPr>
              <a:t> </a:t>
            </a:r>
            <a:endParaRPr sz="1100"/>
          </a:p>
        </p:txBody>
      </p:sp>
      <p:sp>
        <p:nvSpPr>
          <p:cNvPr id="302" name="Google Shape;302;p21"/>
          <p:cNvSpPr txBox="1"/>
          <p:nvPr/>
        </p:nvSpPr>
        <p:spPr>
          <a:xfrm>
            <a:off x="7095649" y="2744964"/>
            <a:ext cx="14631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j</a:t>
            </a:r>
            <a:r>
              <a:rPr lang="en" sz="1400">
                <a:solidFill>
                  <a:schemeClr val="dk1"/>
                </a:solidFill>
                <a:latin typeface="Times"/>
                <a:ea typeface="Times"/>
                <a:cs typeface="Times"/>
                <a:sym typeface="Times"/>
              </a:rPr>
              <a:t>obs retained</a:t>
            </a:r>
            <a:endParaRPr sz="1100"/>
          </a:p>
        </p:txBody>
      </p:sp>
      <p:sp>
        <p:nvSpPr>
          <p:cNvPr id="303" name="Google Shape;303;p21"/>
          <p:cNvSpPr txBox="1"/>
          <p:nvPr/>
        </p:nvSpPr>
        <p:spPr>
          <a:xfrm>
            <a:off x="7118874" y="3266728"/>
            <a:ext cx="1535100" cy="646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800">
                <a:solidFill>
                  <a:schemeClr val="dk1"/>
                </a:solidFill>
                <a:latin typeface="Times"/>
                <a:ea typeface="Times"/>
                <a:cs typeface="Times"/>
                <a:sym typeface="Times"/>
              </a:rPr>
              <a:t>15</a:t>
            </a:r>
            <a:r>
              <a:rPr b="1" lang="en" sz="3800">
                <a:solidFill>
                  <a:schemeClr val="dk1"/>
                </a:solidFill>
                <a:latin typeface="Times"/>
                <a:ea typeface="Times"/>
                <a:cs typeface="Times"/>
                <a:sym typeface="Times"/>
              </a:rPr>
              <a:t>,600</a:t>
            </a:r>
            <a:endParaRPr sz="3800">
              <a:solidFill>
                <a:schemeClr val="dk1"/>
              </a:solidFill>
              <a:latin typeface="Calibri"/>
              <a:ea typeface="Calibri"/>
              <a:cs typeface="Calibri"/>
              <a:sym typeface="Calibri"/>
            </a:endParaRPr>
          </a:p>
        </p:txBody>
      </p:sp>
      <p:sp>
        <p:nvSpPr>
          <p:cNvPr id="304" name="Google Shape;304;p21"/>
          <p:cNvSpPr txBox="1"/>
          <p:nvPr/>
        </p:nvSpPr>
        <p:spPr>
          <a:xfrm>
            <a:off x="6861625" y="3805588"/>
            <a:ext cx="2049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dk1"/>
                </a:solidFill>
                <a:latin typeface="Times"/>
                <a:ea typeface="Times"/>
                <a:cs typeface="Times"/>
                <a:sym typeface="Times"/>
              </a:rPr>
              <a:t>M</a:t>
            </a:r>
            <a:r>
              <a:rPr lang="en" sz="1400">
                <a:solidFill>
                  <a:schemeClr val="dk1"/>
                </a:solidFill>
                <a:latin typeface="Times"/>
                <a:ea typeface="Times"/>
                <a:cs typeface="Times"/>
                <a:sym typeface="Times"/>
              </a:rPr>
              <a:t>onthly </a:t>
            </a:r>
            <a:r>
              <a:rPr lang="en">
                <a:solidFill>
                  <a:schemeClr val="dk1"/>
                </a:solidFill>
                <a:latin typeface="Times"/>
                <a:ea typeface="Times"/>
                <a:cs typeface="Times"/>
                <a:sym typeface="Times"/>
              </a:rPr>
              <a:t>p</a:t>
            </a:r>
            <a:r>
              <a:rPr lang="en" sz="1400">
                <a:solidFill>
                  <a:schemeClr val="dk1"/>
                </a:solidFill>
                <a:latin typeface="Times"/>
                <a:ea typeface="Times"/>
                <a:cs typeface="Times"/>
                <a:sym typeface="Times"/>
              </a:rPr>
              <a:t>rofit</a:t>
            </a:r>
            <a:endParaRPr sz="1100"/>
          </a:p>
        </p:txBody>
      </p:sp>
      <p:grpSp>
        <p:nvGrpSpPr>
          <p:cNvPr id="305" name="Google Shape;305;p21"/>
          <p:cNvGrpSpPr/>
          <p:nvPr/>
        </p:nvGrpSpPr>
        <p:grpSpPr>
          <a:xfrm>
            <a:off x="6646334" y="2491406"/>
            <a:ext cx="279604" cy="278092"/>
            <a:chOff x="-64401400" y="1914475"/>
            <a:chExt cx="319000" cy="317275"/>
          </a:xfrm>
        </p:grpSpPr>
        <p:sp>
          <p:nvSpPr>
            <p:cNvPr id="306" name="Google Shape;306;p21"/>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307" name="Google Shape;307;p21"/>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308" name="Google Shape;308;p21"/>
            <p:cNvSpPr/>
            <p:nvPr/>
          </p:nvSpPr>
          <p:spPr>
            <a:xfrm>
              <a:off x="-64212375" y="2210450"/>
              <a:ext cx="5525" cy="25"/>
            </a:xfrm>
            <a:custGeom>
              <a:rect b="b" l="l" r="r" t="t"/>
              <a:pathLst>
                <a:path extrusionOk="0" h="1" w="221">
                  <a:moveTo>
                    <a:pt x="1" y="1"/>
                  </a:moveTo>
                  <a:lnTo>
                    <a:pt x="221" y="1"/>
                  </a:lnTo>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grpSp>
        <p:nvGrpSpPr>
          <p:cNvPr id="309" name="Google Shape;309;p21"/>
          <p:cNvGrpSpPr/>
          <p:nvPr/>
        </p:nvGrpSpPr>
        <p:grpSpPr>
          <a:xfrm>
            <a:off x="6625168" y="1505181"/>
            <a:ext cx="289988" cy="289965"/>
            <a:chOff x="-65131525" y="1914325"/>
            <a:chExt cx="316650" cy="316625"/>
          </a:xfrm>
        </p:grpSpPr>
        <p:sp>
          <p:nvSpPr>
            <p:cNvPr id="310" name="Google Shape;310;p21"/>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311" name="Google Shape;311;p21"/>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grpSp>
        <p:nvGrpSpPr>
          <p:cNvPr id="312" name="Google Shape;312;p21"/>
          <p:cNvGrpSpPr/>
          <p:nvPr/>
        </p:nvGrpSpPr>
        <p:grpSpPr>
          <a:xfrm>
            <a:off x="6646033" y="3515632"/>
            <a:ext cx="289956" cy="289956"/>
            <a:chOff x="-61783350" y="2297100"/>
            <a:chExt cx="316650" cy="316650"/>
          </a:xfrm>
        </p:grpSpPr>
        <p:sp>
          <p:nvSpPr>
            <p:cNvPr id="313" name="Google Shape;313;p21"/>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314" name="Google Shape;314;p21"/>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sp>
        <p:nvSpPr>
          <p:cNvPr id="315" name="Google Shape;315;p21"/>
          <p:cNvSpPr txBox="1"/>
          <p:nvPr/>
        </p:nvSpPr>
        <p:spPr>
          <a:xfrm>
            <a:off x="6559350" y="4271713"/>
            <a:ext cx="1685700" cy="354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900">
                <a:solidFill>
                  <a:srgbClr val="99242C"/>
                </a:solidFill>
                <a:latin typeface="Times"/>
                <a:ea typeface="Times"/>
                <a:cs typeface="Times"/>
                <a:sym typeface="Times"/>
              </a:rPr>
              <a:t>See a</a:t>
            </a:r>
            <a:r>
              <a:rPr b="1" lang="en" sz="900">
                <a:solidFill>
                  <a:srgbClr val="99242C"/>
                </a:solidFill>
                <a:latin typeface="Times"/>
                <a:ea typeface="Times"/>
                <a:cs typeface="Times"/>
                <a:sym typeface="Times"/>
              </a:rPr>
              <a:t>ppendix for more detailed p</a:t>
            </a:r>
            <a:r>
              <a:rPr b="1" lang="en" sz="900">
                <a:solidFill>
                  <a:srgbClr val="99242C"/>
                </a:solidFill>
                <a:latin typeface="Times"/>
                <a:ea typeface="Times"/>
                <a:cs typeface="Times"/>
                <a:sym typeface="Times"/>
              </a:rPr>
              <a:t>rojected financials </a:t>
            </a:r>
            <a:endParaRPr b="1" sz="1100">
              <a:solidFill>
                <a:srgbClr val="99242C"/>
              </a:solidFill>
            </a:endParaRPr>
          </a:p>
        </p:txBody>
      </p:sp>
      <p:cxnSp>
        <p:nvCxnSpPr>
          <p:cNvPr id="316" name="Google Shape;316;p21"/>
          <p:cNvCxnSpPr/>
          <p:nvPr/>
        </p:nvCxnSpPr>
        <p:spPr>
          <a:xfrm>
            <a:off x="447950" y="777600"/>
            <a:ext cx="82077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21"/>
          <p:cNvSpPr txBox="1"/>
          <p:nvPr/>
        </p:nvSpPr>
        <p:spPr>
          <a:xfrm>
            <a:off x="6960450" y="2945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Omakase</a:t>
            </a:r>
            <a:endParaRPr b="1">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p:nvPr/>
        </p:nvSpPr>
        <p:spPr>
          <a:xfrm>
            <a:off x="457200" y="1066800"/>
            <a:ext cx="5215200" cy="304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Friendly Health Communication</a:t>
            </a:r>
            <a:endParaRPr b="1">
              <a:solidFill>
                <a:srgbClr val="FFFFFF"/>
              </a:solidFill>
              <a:latin typeface="Times New Roman"/>
              <a:ea typeface="Times New Roman"/>
              <a:cs typeface="Times New Roman"/>
              <a:sym typeface="Times New Roman"/>
            </a:endParaRPr>
          </a:p>
        </p:txBody>
      </p:sp>
      <p:sp>
        <p:nvSpPr>
          <p:cNvPr id="323" name="Google Shape;323;p22"/>
          <p:cNvSpPr txBox="1"/>
          <p:nvPr>
            <p:ph type="ctrTitle"/>
          </p:nvPr>
        </p:nvSpPr>
        <p:spPr>
          <a:xfrm>
            <a:off x="373325" y="215375"/>
            <a:ext cx="64914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Restaurant reopening plans in accordance with all government regulations and with an emphasis on safety</a:t>
            </a:r>
            <a:endParaRPr sz="2000">
              <a:solidFill>
                <a:srgbClr val="000000"/>
              </a:solidFill>
              <a:latin typeface="Times"/>
              <a:ea typeface="Times"/>
              <a:cs typeface="Times"/>
              <a:sym typeface="Times"/>
            </a:endParaRPr>
          </a:p>
        </p:txBody>
      </p:sp>
      <p:pic>
        <p:nvPicPr>
          <p:cNvPr id="324" name="Google Shape;324;p22"/>
          <p:cNvPicPr preferRelativeResize="0"/>
          <p:nvPr/>
        </p:nvPicPr>
        <p:blipFill rotWithShape="1">
          <a:blip r:embed="rId3">
            <a:alphaModFix/>
          </a:blip>
          <a:srcRect b="0" l="0" r="0" t="1283"/>
          <a:stretch/>
        </p:blipFill>
        <p:spPr>
          <a:xfrm>
            <a:off x="3138649" y="1440795"/>
            <a:ext cx="2129025" cy="2071404"/>
          </a:xfrm>
          <a:prstGeom prst="rect">
            <a:avLst/>
          </a:prstGeom>
          <a:noFill/>
          <a:ln>
            <a:noFill/>
          </a:ln>
        </p:spPr>
      </p:pic>
      <p:grpSp>
        <p:nvGrpSpPr>
          <p:cNvPr id="325" name="Google Shape;325;p22"/>
          <p:cNvGrpSpPr/>
          <p:nvPr/>
        </p:nvGrpSpPr>
        <p:grpSpPr>
          <a:xfrm>
            <a:off x="6072993" y="1447816"/>
            <a:ext cx="2384458" cy="1981270"/>
            <a:chOff x="331050" y="587535"/>
            <a:chExt cx="3172932" cy="2565415"/>
          </a:xfrm>
        </p:grpSpPr>
        <p:pic>
          <p:nvPicPr>
            <p:cNvPr id="326" name="Google Shape;326;p22"/>
            <p:cNvPicPr preferRelativeResize="0"/>
            <p:nvPr/>
          </p:nvPicPr>
          <p:blipFill>
            <a:blip r:embed="rId4">
              <a:alphaModFix/>
            </a:blip>
            <a:stretch>
              <a:fillRect/>
            </a:stretch>
          </p:blipFill>
          <p:spPr>
            <a:xfrm>
              <a:off x="331050" y="679350"/>
              <a:ext cx="2291725" cy="2473601"/>
            </a:xfrm>
            <a:prstGeom prst="rect">
              <a:avLst/>
            </a:prstGeom>
            <a:noFill/>
            <a:ln>
              <a:noFill/>
            </a:ln>
          </p:spPr>
        </p:pic>
        <p:pic>
          <p:nvPicPr>
            <p:cNvPr id="327" name="Google Shape;327;p22"/>
            <p:cNvPicPr preferRelativeResize="0"/>
            <p:nvPr/>
          </p:nvPicPr>
          <p:blipFill>
            <a:blip r:embed="rId5">
              <a:alphaModFix/>
            </a:blip>
            <a:stretch>
              <a:fillRect/>
            </a:stretch>
          </p:blipFill>
          <p:spPr>
            <a:xfrm>
              <a:off x="1966107" y="587535"/>
              <a:ext cx="1537875" cy="1310475"/>
            </a:xfrm>
            <a:prstGeom prst="rect">
              <a:avLst/>
            </a:prstGeom>
            <a:noFill/>
            <a:ln>
              <a:noFill/>
            </a:ln>
          </p:spPr>
        </p:pic>
      </p:grpSp>
      <p:cxnSp>
        <p:nvCxnSpPr>
          <p:cNvPr id="328" name="Google Shape;328;p22"/>
          <p:cNvCxnSpPr/>
          <p:nvPr/>
        </p:nvCxnSpPr>
        <p:spPr>
          <a:xfrm>
            <a:off x="5822215" y="1447850"/>
            <a:ext cx="0" cy="28173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22"/>
          <p:cNvSpPr/>
          <p:nvPr/>
        </p:nvSpPr>
        <p:spPr>
          <a:xfrm>
            <a:off x="457200" y="3581400"/>
            <a:ext cx="5215200" cy="11430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Bachi the Hibachi Chef</a:t>
            </a:r>
            <a:r>
              <a:rPr lang="en" sz="1200">
                <a:latin typeface="Times New Roman"/>
                <a:ea typeface="Times New Roman"/>
                <a:cs typeface="Times New Roman"/>
                <a:sym typeface="Times New Roman"/>
              </a:rPr>
              <a:t> is a</a:t>
            </a:r>
            <a:r>
              <a:rPr lang="en" sz="1200">
                <a:latin typeface="Times New Roman"/>
                <a:ea typeface="Times New Roman"/>
                <a:cs typeface="Times New Roman"/>
                <a:sym typeface="Times New Roman"/>
              </a:rPr>
              <a:t> friendly and warm character, symbolizing our renovated brand and values. Bachi will be included in our communication about safety regulation to make the content more engaging. By personifying our restaurant with a character, our consumers can better identify our brand. (See appendix for detailed health and safety protocol)</a:t>
            </a:r>
            <a:endParaRPr sz="1200">
              <a:latin typeface="Times New Roman"/>
              <a:ea typeface="Times New Roman"/>
              <a:cs typeface="Times New Roman"/>
              <a:sym typeface="Times New Roman"/>
            </a:endParaRPr>
          </a:p>
        </p:txBody>
      </p:sp>
      <p:sp>
        <p:nvSpPr>
          <p:cNvPr id="330" name="Google Shape;330;p22"/>
          <p:cNvSpPr/>
          <p:nvPr/>
        </p:nvSpPr>
        <p:spPr>
          <a:xfrm>
            <a:off x="6072100" y="3581400"/>
            <a:ext cx="2538600" cy="1143000"/>
          </a:xfrm>
          <a:prstGeom prst="rect">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Exclusive atmosphere while promoting health and safety. Each room includes a private grill and  </a:t>
            </a:r>
            <a:r>
              <a:rPr lang="en" sz="1200">
                <a:latin typeface="Times New Roman"/>
                <a:ea typeface="Times New Roman"/>
                <a:cs typeface="Times New Roman"/>
                <a:sym typeface="Times New Roman"/>
              </a:rPr>
              <a:t>g</a:t>
            </a:r>
            <a:r>
              <a:rPr lang="en" sz="1200">
                <a:latin typeface="Times New Roman"/>
                <a:ea typeface="Times New Roman"/>
                <a:cs typeface="Times New Roman"/>
                <a:sym typeface="Times New Roman"/>
              </a:rPr>
              <a:t>lass barrier around the grill for extra protection. The room is complete with Japanese art dividers. </a:t>
            </a:r>
            <a:endParaRPr sz="1200">
              <a:latin typeface="Times New Roman"/>
              <a:ea typeface="Times New Roman"/>
              <a:cs typeface="Times New Roman"/>
              <a:sym typeface="Times New Roman"/>
            </a:endParaRPr>
          </a:p>
        </p:txBody>
      </p:sp>
      <p:sp>
        <p:nvSpPr>
          <p:cNvPr id="331" name="Google Shape;331;p22"/>
          <p:cNvSpPr/>
          <p:nvPr/>
        </p:nvSpPr>
        <p:spPr>
          <a:xfrm>
            <a:off x="5995000" y="1066800"/>
            <a:ext cx="2615700" cy="304800"/>
          </a:xfrm>
          <a:prstGeom prst="rect">
            <a:avLst/>
          </a:prstGeom>
          <a:solidFill>
            <a:srgbClr val="99242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Private Rooms</a:t>
            </a:r>
            <a:endParaRPr b="1">
              <a:solidFill>
                <a:srgbClr val="FFFFFF"/>
              </a:solidFill>
              <a:latin typeface="Times New Roman"/>
              <a:ea typeface="Times New Roman"/>
              <a:cs typeface="Times New Roman"/>
              <a:sym typeface="Times New Roman"/>
            </a:endParaRPr>
          </a:p>
        </p:txBody>
      </p:sp>
      <p:pic>
        <p:nvPicPr>
          <p:cNvPr id="332" name="Google Shape;332;p22"/>
          <p:cNvPicPr preferRelativeResize="0"/>
          <p:nvPr/>
        </p:nvPicPr>
        <p:blipFill>
          <a:blip r:embed="rId6">
            <a:alphaModFix/>
          </a:blip>
          <a:stretch>
            <a:fillRect/>
          </a:stretch>
        </p:blipFill>
        <p:spPr>
          <a:xfrm>
            <a:off x="7813187" y="2688543"/>
            <a:ext cx="740526" cy="740524"/>
          </a:xfrm>
          <a:prstGeom prst="rect">
            <a:avLst/>
          </a:prstGeom>
          <a:noFill/>
          <a:ln>
            <a:noFill/>
          </a:ln>
        </p:spPr>
      </p:pic>
      <p:pic>
        <p:nvPicPr>
          <p:cNvPr id="333" name="Google Shape;333;p22"/>
          <p:cNvPicPr preferRelativeResize="0"/>
          <p:nvPr/>
        </p:nvPicPr>
        <p:blipFill>
          <a:blip r:embed="rId7">
            <a:alphaModFix/>
          </a:blip>
          <a:stretch>
            <a:fillRect/>
          </a:stretch>
        </p:blipFill>
        <p:spPr>
          <a:xfrm>
            <a:off x="932795" y="1993962"/>
            <a:ext cx="765695" cy="1518242"/>
          </a:xfrm>
          <a:prstGeom prst="rect">
            <a:avLst/>
          </a:prstGeom>
          <a:noFill/>
          <a:ln>
            <a:noFill/>
          </a:ln>
        </p:spPr>
      </p:pic>
      <p:sp>
        <p:nvSpPr>
          <p:cNvPr id="334" name="Google Shape;334;p22"/>
          <p:cNvSpPr/>
          <p:nvPr/>
        </p:nvSpPr>
        <p:spPr>
          <a:xfrm>
            <a:off x="909050" y="1471650"/>
            <a:ext cx="922500" cy="457500"/>
          </a:xfrm>
          <a:prstGeom prst="wedgeRoundRectCallout">
            <a:avLst>
              <a:gd fmla="val -20833" name="adj1"/>
              <a:gd fmla="val 62500" name="adj2"/>
              <a:gd fmla="val 0" name="adj3"/>
            </a:avLst>
          </a:prstGeom>
          <a:solidFill>
            <a:srgbClr val="FFBA88">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Let me tell you about myself!</a:t>
            </a:r>
            <a:endParaRPr b="1" sz="1000">
              <a:latin typeface="Roboto"/>
              <a:ea typeface="Roboto"/>
              <a:cs typeface="Roboto"/>
              <a:sym typeface="Roboto"/>
            </a:endParaRPr>
          </a:p>
        </p:txBody>
      </p:sp>
      <p:grpSp>
        <p:nvGrpSpPr>
          <p:cNvPr id="335" name="Google Shape;335;p22"/>
          <p:cNvGrpSpPr/>
          <p:nvPr/>
        </p:nvGrpSpPr>
        <p:grpSpPr>
          <a:xfrm>
            <a:off x="1831784" y="1839991"/>
            <a:ext cx="922687" cy="318771"/>
            <a:chOff x="1863275" y="2348413"/>
            <a:chExt cx="1157700" cy="404737"/>
          </a:xfrm>
        </p:grpSpPr>
        <p:cxnSp>
          <p:nvCxnSpPr>
            <p:cNvPr id="336" name="Google Shape;336;p22"/>
            <p:cNvCxnSpPr/>
            <p:nvPr/>
          </p:nvCxnSpPr>
          <p:spPr>
            <a:xfrm>
              <a:off x="1964277" y="2753150"/>
              <a:ext cx="886500" cy="0"/>
            </a:xfrm>
            <a:prstGeom prst="straightConnector1">
              <a:avLst/>
            </a:prstGeom>
            <a:noFill/>
            <a:ln cap="flat" cmpd="sng" w="9525">
              <a:solidFill>
                <a:schemeClr val="dk2"/>
              </a:solidFill>
              <a:prstDash val="solid"/>
              <a:round/>
              <a:headEnd len="med" w="med" type="none"/>
              <a:tailEnd len="med" w="med" type="oval"/>
            </a:ln>
          </p:spPr>
        </p:cxnSp>
        <p:sp>
          <p:nvSpPr>
            <p:cNvPr id="337" name="Google Shape;337;p22"/>
            <p:cNvSpPr txBox="1"/>
            <p:nvPr/>
          </p:nvSpPr>
          <p:spPr>
            <a:xfrm>
              <a:off x="1863275" y="2348413"/>
              <a:ext cx="1157700" cy="39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Experienced teppan-chef</a:t>
              </a:r>
              <a:endParaRPr sz="800">
                <a:solidFill>
                  <a:srgbClr val="CC5803"/>
                </a:solidFill>
                <a:latin typeface="Roboto"/>
                <a:ea typeface="Roboto"/>
                <a:cs typeface="Roboto"/>
                <a:sym typeface="Roboto"/>
              </a:endParaRPr>
            </a:p>
          </p:txBody>
        </p:sp>
      </p:grpSp>
      <p:grpSp>
        <p:nvGrpSpPr>
          <p:cNvPr id="338" name="Google Shape;338;p22"/>
          <p:cNvGrpSpPr/>
          <p:nvPr/>
        </p:nvGrpSpPr>
        <p:grpSpPr>
          <a:xfrm>
            <a:off x="1839675" y="2203502"/>
            <a:ext cx="1004937" cy="314725"/>
            <a:chOff x="1887875" y="3121023"/>
            <a:chExt cx="1260900" cy="399600"/>
          </a:xfrm>
        </p:grpSpPr>
        <p:cxnSp>
          <p:nvCxnSpPr>
            <p:cNvPr id="339" name="Google Shape;339;p22"/>
            <p:cNvCxnSpPr/>
            <p:nvPr/>
          </p:nvCxnSpPr>
          <p:spPr>
            <a:xfrm>
              <a:off x="1964651" y="3499900"/>
              <a:ext cx="886500" cy="0"/>
            </a:xfrm>
            <a:prstGeom prst="straightConnector1">
              <a:avLst/>
            </a:prstGeom>
            <a:noFill/>
            <a:ln cap="flat" cmpd="sng" w="9525">
              <a:solidFill>
                <a:schemeClr val="dk2"/>
              </a:solidFill>
              <a:prstDash val="solid"/>
              <a:round/>
              <a:headEnd len="med" w="med" type="none"/>
              <a:tailEnd len="med" w="med" type="oval"/>
            </a:ln>
          </p:spPr>
        </p:cxnSp>
        <p:sp>
          <p:nvSpPr>
            <p:cNvPr id="340" name="Google Shape;340;p22"/>
            <p:cNvSpPr txBox="1"/>
            <p:nvPr/>
          </p:nvSpPr>
          <p:spPr>
            <a:xfrm>
              <a:off x="1887875" y="3121023"/>
              <a:ext cx="1260900" cy="39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Follows </a:t>
              </a:r>
              <a:endParaRPr sz="800">
                <a:solidFill>
                  <a:srgbClr val="CC5803"/>
                </a:solidFill>
                <a:latin typeface="Roboto"/>
                <a:ea typeface="Roboto"/>
                <a:cs typeface="Roboto"/>
                <a:sym typeface="Roboto"/>
              </a:endParaRPr>
            </a:p>
            <a:p>
              <a:pPr indent="0" lvl="0" marL="0" rtl="0" algn="l">
                <a:spcBef>
                  <a:spcPts val="0"/>
                </a:spcBef>
                <a:spcAft>
                  <a:spcPts val="0"/>
                </a:spcAft>
                <a:buNone/>
              </a:pPr>
              <a:r>
                <a:rPr lang="en" sz="800">
                  <a:solidFill>
                    <a:srgbClr val="CC5803"/>
                  </a:solidFill>
                  <a:latin typeface="Roboto"/>
                  <a:ea typeface="Roboto"/>
                  <a:cs typeface="Roboto"/>
                  <a:sym typeface="Roboto"/>
                </a:rPr>
                <a:t>safety protocol</a:t>
              </a:r>
              <a:endParaRPr sz="800">
                <a:solidFill>
                  <a:srgbClr val="CC5803"/>
                </a:solidFill>
                <a:latin typeface="Roboto"/>
                <a:ea typeface="Roboto"/>
                <a:cs typeface="Roboto"/>
                <a:sym typeface="Roboto"/>
              </a:endParaRPr>
            </a:p>
          </p:txBody>
        </p:sp>
      </p:grpSp>
      <p:grpSp>
        <p:nvGrpSpPr>
          <p:cNvPr id="341" name="Google Shape;341;p22"/>
          <p:cNvGrpSpPr/>
          <p:nvPr/>
        </p:nvGrpSpPr>
        <p:grpSpPr>
          <a:xfrm>
            <a:off x="1839675" y="2926190"/>
            <a:ext cx="1004937" cy="198239"/>
            <a:chOff x="1887875" y="3733800"/>
            <a:chExt cx="1260900" cy="251700"/>
          </a:xfrm>
        </p:grpSpPr>
        <p:cxnSp>
          <p:nvCxnSpPr>
            <p:cNvPr id="342" name="Google Shape;342;p22"/>
            <p:cNvCxnSpPr/>
            <p:nvPr/>
          </p:nvCxnSpPr>
          <p:spPr>
            <a:xfrm>
              <a:off x="1964651" y="3964700"/>
              <a:ext cx="886500" cy="0"/>
            </a:xfrm>
            <a:prstGeom prst="straightConnector1">
              <a:avLst/>
            </a:prstGeom>
            <a:noFill/>
            <a:ln cap="flat" cmpd="sng" w="9525">
              <a:solidFill>
                <a:schemeClr val="dk2"/>
              </a:solidFill>
              <a:prstDash val="solid"/>
              <a:round/>
              <a:headEnd len="med" w="med" type="none"/>
              <a:tailEnd len="med" w="med" type="oval"/>
            </a:ln>
          </p:spPr>
        </p:cxnSp>
        <p:sp>
          <p:nvSpPr>
            <p:cNvPr id="343" name="Google Shape;343;p22"/>
            <p:cNvSpPr txBox="1"/>
            <p:nvPr/>
          </p:nvSpPr>
          <p:spPr>
            <a:xfrm>
              <a:off x="1887875" y="3733800"/>
              <a:ext cx="12609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Digitally native</a:t>
              </a:r>
              <a:endParaRPr sz="800">
                <a:solidFill>
                  <a:srgbClr val="CC5803"/>
                </a:solidFill>
                <a:latin typeface="Roboto"/>
                <a:ea typeface="Roboto"/>
                <a:cs typeface="Roboto"/>
                <a:sym typeface="Roboto"/>
              </a:endParaRPr>
            </a:p>
          </p:txBody>
        </p:sp>
      </p:grpSp>
      <p:sp>
        <p:nvSpPr>
          <p:cNvPr id="344" name="Google Shape;344;p22"/>
          <p:cNvSpPr/>
          <p:nvPr/>
        </p:nvSpPr>
        <p:spPr>
          <a:xfrm>
            <a:off x="1868957" y="3291750"/>
            <a:ext cx="779700" cy="1608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Bachi</a:t>
            </a:r>
            <a:endParaRPr b="1">
              <a:solidFill>
                <a:srgbClr val="FFFFFF"/>
              </a:solidFill>
              <a:latin typeface="Roboto"/>
              <a:ea typeface="Roboto"/>
              <a:cs typeface="Roboto"/>
              <a:sym typeface="Roboto"/>
            </a:endParaRPr>
          </a:p>
        </p:txBody>
      </p:sp>
      <p:grpSp>
        <p:nvGrpSpPr>
          <p:cNvPr id="345" name="Google Shape;345;p22"/>
          <p:cNvGrpSpPr/>
          <p:nvPr/>
        </p:nvGrpSpPr>
        <p:grpSpPr>
          <a:xfrm>
            <a:off x="1839675" y="2626108"/>
            <a:ext cx="1004937" cy="198239"/>
            <a:chOff x="1887875" y="3765950"/>
            <a:chExt cx="1260900" cy="251700"/>
          </a:xfrm>
        </p:grpSpPr>
        <p:cxnSp>
          <p:nvCxnSpPr>
            <p:cNvPr id="346" name="Google Shape;346;p22"/>
            <p:cNvCxnSpPr/>
            <p:nvPr/>
          </p:nvCxnSpPr>
          <p:spPr>
            <a:xfrm>
              <a:off x="1962675" y="3996850"/>
              <a:ext cx="886500" cy="0"/>
            </a:xfrm>
            <a:prstGeom prst="straightConnector1">
              <a:avLst/>
            </a:prstGeom>
            <a:noFill/>
            <a:ln cap="flat" cmpd="sng" w="9525">
              <a:solidFill>
                <a:schemeClr val="dk2"/>
              </a:solidFill>
              <a:prstDash val="solid"/>
              <a:round/>
              <a:headEnd len="med" w="med" type="none"/>
              <a:tailEnd len="med" w="med" type="oval"/>
            </a:ln>
          </p:spPr>
        </p:cxnSp>
        <p:sp>
          <p:nvSpPr>
            <p:cNvPr id="347" name="Google Shape;347;p22"/>
            <p:cNvSpPr txBox="1"/>
            <p:nvPr/>
          </p:nvSpPr>
          <p:spPr>
            <a:xfrm>
              <a:off x="1887875" y="3765950"/>
              <a:ext cx="1260900" cy="2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CC5803"/>
                  </a:solidFill>
                  <a:latin typeface="Roboto"/>
                  <a:ea typeface="Roboto"/>
                  <a:cs typeface="Roboto"/>
                  <a:sym typeface="Roboto"/>
                </a:rPr>
                <a:t>Longer spatula</a:t>
              </a:r>
              <a:endParaRPr sz="800">
                <a:solidFill>
                  <a:srgbClr val="CC5803"/>
                </a:solidFill>
                <a:latin typeface="Roboto"/>
                <a:ea typeface="Roboto"/>
                <a:cs typeface="Roboto"/>
                <a:sym typeface="Roboto"/>
              </a:endParaRPr>
            </a:p>
          </p:txBody>
        </p:sp>
      </p:grpSp>
      <p:cxnSp>
        <p:nvCxnSpPr>
          <p:cNvPr id="348" name="Google Shape;348;p22"/>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22"/>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Re-Opening</a:t>
            </a:r>
            <a:endParaRPr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23"/>
          <p:cNvPicPr preferRelativeResize="0"/>
          <p:nvPr/>
        </p:nvPicPr>
        <p:blipFill rotWithShape="1">
          <a:blip r:embed="rId3">
            <a:alphaModFix/>
          </a:blip>
          <a:srcRect b="7471" l="0" r="0" t="28556"/>
          <a:stretch/>
        </p:blipFill>
        <p:spPr>
          <a:xfrm>
            <a:off x="546450" y="1184725"/>
            <a:ext cx="1590300" cy="1525950"/>
          </a:xfrm>
          <a:prstGeom prst="rect">
            <a:avLst/>
          </a:prstGeom>
          <a:noFill/>
          <a:ln>
            <a:noFill/>
          </a:ln>
        </p:spPr>
      </p:pic>
      <p:pic>
        <p:nvPicPr>
          <p:cNvPr id="355" name="Google Shape;355;p23"/>
          <p:cNvPicPr preferRelativeResize="0"/>
          <p:nvPr/>
        </p:nvPicPr>
        <p:blipFill rotWithShape="1">
          <a:blip r:embed="rId4">
            <a:alphaModFix/>
          </a:blip>
          <a:srcRect b="10476" l="27273" r="18602" t="9182"/>
          <a:stretch/>
        </p:blipFill>
        <p:spPr>
          <a:xfrm>
            <a:off x="2528650" y="1184737"/>
            <a:ext cx="1600627" cy="1574701"/>
          </a:xfrm>
          <a:prstGeom prst="rect">
            <a:avLst/>
          </a:prstGeom>
          <a:noFill/>
          <a:ln>
            <a:noFill/>
          </a:ln>
        </p:spPr>
      </p:pic>
      <p:sp>
        <p:nvSpPr>
          <p:cNvPr id="356" name="Google Shape;356;p23"/>
          <p:cNvSpPr txBox="1"/>
          <p:nvPr>
            <p:ph type="ctrTitle"/>
          </p:nvPr>
        </p:nvSpPr>
        <p:spPr>
          <a:xfrm>
            <a:off x="373325" y="215375"/>
            <a:ext cx="65871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lang="en" sz="2000">
                <a:solidFill>
                  <a:srgbClr val="000000"/>
                </a:solidFill>
                <a:latin typeface="Times"/>
                <a:ea typeface="Times"/>
                <a:cs typeface="Times"/>
                <a:sym typeface="Times"/>
              </a:rPr>
              <a:t>New dine-in operations </a:t>
            </a:r>
            <a:r>
              <a:rPr lang="en" sz="2000">
                <a:solidFill>
                  <a:srgbClr val="000000"/>
                </a:solidFill>
                <a:latin typeface="Times"/>
                <a:ea typeface="Times"/>
                <a:cs typeface="Times"/>
                <a:sym typeface="Times"/>
              </a:rPr>
              <a:t>focused on quality, experience, and high safety measures</a:t>
            </a:r>
            <a:endParaRPr sz="2000">
              <a:solidFill>
                <a:srgbClr val="000000"/>
              </a:solidFill>
              <a:latin typeface="Times"/>
              <a:ea typeface="Times"/>
              <a:cs typeface="Times"/>
              <a:sym typeface="Times"/>
            </a:endParaRPr>
          </a:p>
        </p:txBody>
      </p:sp>
      <p:grpSp>
        <p:nvGrpSpPr>
          <p:cNvPr id="357" name="Google Shape;357;p23"/>
          <p:cNvGrpSpPr/>
          <p:nvPr/>
        </p:nvGrpSpPr>
        <p:grpSpPr>
          <a:xfrm>
            <a:off x="4976239" y="1621737"/>
            <a:ext cx="993200" cy="1095572"/>
            <a:chOff x="1101625" y="1995375"/>
            <a:chExt cx="2007275" cy="2638025"/>
          </a:xfrm>
        </p:grpSpPr>
        <p:sp>
          <p:nvSpPr>
            <p:cNvPr id="358" name="Google Shape;358;p23"/>
            <p:cNvSpPr/>
            <p:nvPr/>
          </p:nvSpPr>
          <p:spPr>
            <a:xfrm>
              <a:off x="1281125" y="1995375"/>
              <a:ext cx="135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1101625" y="3155250"/>
              <a:ext cx="10854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rot="5400000">
              <a:off x="1731750" y="3256250"/>
              <a:ext cx="2515500" cy="238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3"/>
          <p:cNvSpPr/>
          <p:nvPr/>
        </p:nvSpPr>
        <p:spPr>
          <a:xfrm>
            <a:off x="70769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23"/>
          <p:cNvSpPr/>
          <p:nvPr/>
        </p:nvSpPr>
        <p:spPr>
          <a:xfrm>
            <a:off x="2695063"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23"/>
          <p:cNvSpPr/>
          <p:nvPr/>
        </p:nvSpPr>
        <p:spPr>
          <a:xfrm>
            <a:off x="4682432" y="2891345"/>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4" name="Google Shape;364;p23"/>
          <p:cNvCxnSpPr>
            <a:stCxn id="361" idx="3"/>
            <a:endCxn id="362" idx="1"/>
          </p:cNvCxnSpPr>
          <p:nvPr/>
        </p:nvCxnSpPr>
        <p:spPr>
          <a:xfrm>
            <a:off x="1975493" y="3040295"/>
            <a:ext cx="719700" cy="0"/>
          </a:xfrm>
          <a:prstGeom prst="straightConnector1">
            <a:avLst/>
          </a:prstGeom>
          <a:noFill/>
          <a:ln cap="flat" cmpd="sng" w="19050">
            <a:solidFill>
              <a:srgbClr val="2F2F2F"/>
            </a:solidFill>
            <a:prstDash val="solid"/>
            <a:round/>
            <a:headEnd len="sm" w="sm" type="none"/>
            <a:tailEnd len="sm" w="sm" type="none"/>
          </a:ln>
        </p:spPr>
      </p:cxnSp>
      <p:cxnSp>
        <p:nvCxnSpPr>
          <p:cNvPr id="365" name="Google Shape;365;p23"/>
          <p:cNvCxnSpPr>
            <a:stCxn id="362" idx="3"/>
            <a:endCxn id="363" idx="1"/>
          </p:cNvCxnSpPr>
          <p:nvPr/>
        </p:nvCxnSpPr>
        <p:spPr>
          <a:xfrm>
            <a:off x="3962863" y="3040295"/>
            <a:ext cx="719700" cy="0"/>
          </a:xfrm>
          <a:prstGeom prst="straightConnector1">
            <a:avLst/>
          </a:prstGeom>
          <a:noFill/>
          <a:ln cap="flat" cmpd="sng" w="19050">
            <a:solidFill>
              <a:srgbClr val="2F2F2F"/>
            </a:solidFill>
            <a:prstDash val="solid"/>
            <a:round/>
            <a:headEnd len="sm" w="sm" type="none"/>
            <a:tailEnd len="sm" w="sm" type="none"/>
          </a:ln>
        </p:spPr>
      </p:cxnSp>
      <p:sp>
        <p:nvSpPr>
          <p:cNvPr id="366" name="Google Shape;366;p23"/>
          <p:cNvSpPr txBox="1"/>
          <p:nvPr/>
        </p:nvSpPr>
        <p:spPr>
          <a:xfrm>
            <a:off x="755775" y="2866875"/>
            <a:ext cx="1185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Reserve</a:t>
            </a:r>
            <a:endParaRPr b="1" sz="1500">
              <a:solidFill>
                <a:srgbClr val="FFFFFF"/>
              </a:solidFill>
              <a:latin typeface="Times"/>
              <a:ea typeface="Times"/>
              <a:cs typeface="Times"/>
              <a:sym typeface="Times"/>
            </a:endParaRPr>
          </a:p>
        </p:txBody>
      </p:sp>
      <p:sp>
        <p:nvSpPr>
          <p:cNvPr id="367" name="Google Shape;367;p23"/>
          <p:cNvSpPr txBox="1"/>
          <p:nvPr/>
        </p:nvSpPr>
        <p:spPr>
          <a:xfrm>
            <a:off x="2786250" y="2866867"/>
            <a:ext cx="10506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Check-In</a:t>
            </a:r>
            <a:endParaRPr b="1" sz="1500">
              <a:solidFill>
                <a:srgbClr val="FFFFFF"/>
              </a:solidFill>
              <a:latin typeface="Times"/>
              <a:ea typeface="Times"/>
              <a:cs typeface="Times"/>
              <a:sym typeface="Times"/>
            </a:endParaRPr>
          </a:p>
        </p:txBody>
      </p:sp>
      <p:sp>
        <p:nvSpPr>
          <p:cNvPr id="368" name="Google Shape;368;p23"/>
          <p:cNvSpPr txBox="1"/>
          <p:nvPr/>
        </p:nvSpPr>
        <p:spPr>
          <a:xfrm>
            <a:off x="4775251" y="2866867"/>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New Menu</a:t>
            </a:r>
            <a:endParaRPr b="1" sz="1500">
              <a:solidFill>
                <a:srgbClr val="FFFFFF"/>
              </a:solidFill>
              <a:latin typeface="Times"/>
              <a:ea typeface="Times"/>
              <a:cs typeface="Times"/>
              <a:sym typeface="Times"/>
            </a:endParaRPr>
          </a:p>
        </p:txBody>
      </p:sp>
      <p:sp>
        <p:nvSpPr>
          <p:cNvPr id="369" name="Google Shape;369;p23"/>
          <p:cNvSpPr/>
          <p:nvPr/>
        </p:nvSpPr>
        <p:spPr>
          <a:xfrm>
            <a:off x="546450" y="1184725"/>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0" name="Google Shape;370;p23"/>
          <p:cNvPicPr preferRelativeResize="0"/>
          <p:nvPr/>
        </p:nvPicPr>
        <p:blipFill rotWithShape="1">
          <a:blip r:embed="rId5">
            <a:alphaModFix/>
          </a:blip>
          <a:srcRect b="4682" l="19503" r="15311" t="1482"/>
          <a:stretch/>
        </p:blipFill>
        <p:spPr>
          <a:xfrm>
            <a:off x="6524375" y="1182850"/>
            <a:ext cx="1590298" cy="1574726"/>
          </a:xfrm>
          <a:prstGeom prst="rect">
            <a:avLst/>
          </a:prstGeom>
          <a:noFill/>
          <a:ln>
            <a:noFill/>
          </a:ln>
        </p:spPr>
      </p:pic>
      <p:sp>
        <p:nvSpPr>
          <p:cNvPr id="371" name="Google Shape;371;p23"/>
          <p:cNvSpPr/>
          <p:nvPr/>
        </p:nvSpPr>
        <p:spPr>
          <a:xfrm>
            <a:off x="6685632" y="2887620"/>
            <a:ext cx="1267800" cy="297900"/>
          </a:xfrm>
          <a:prstGeom prst="rect">
            <a:avLst/>
          </a:prstGeom>
          <a:solidFill>
            <a:srgbClr val="99242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2" name="Google Shape;372;p23"/>
          <p:cNvCxnSpPr>
            <a:endCxn id="371" idx="1"/>
          </p:cNvCxnSpPr>
          <p:nvPr/>
        </p:nvCxnSpPr>
        <p:spPr>
          <a:xfrm>
            <a:off x="5965932" y="3036570"/>
            <a:ext cx="719700" cy="0"/>
          </a:xfrm>
          <a:prstGeom prst="straightConnector1">
            <a:avLst/>
          </a:prstGeom>
          <a:noFill/>
          <a:ln cap="flat" cmpd="sng" w="19050">
            <a:solidFill>
              <a:srgbClr val="2F2F2F"/>
            </a:solidFill>
            <a:prstDash val="solid"/>
            <a:round/>
            <a:headEnd len="sm" w="sm" type="none"/>
            <a:tailEnd len="sm" w="sm" type="none"/>
          </a:ln>
        </p:spPr>
      </p:cxnSp>
      <p:sp>
        <p:nvSpPr>
          <p:cNvPr id="373" name="Google Shape;373;p23"/>
          <p:cNvSpPr txBox="1"/>
          <p:nvPr/>
        </p:nvSpPr>
        <p:spPr>
          <a:xfrm>
            <a:off x="6778451" y="2863142"/>
            <a:ext cx="1098000" cy="354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500">
                <a:solidFill>
                  <a:srgbClr val="FFFFFF"/>
                </a:solidFill>
                <a:latin typeface="Times"/>
                <a:ea typeface="Times"/>
                <a:cs typeface="Times"/>
                <a:sym typeface="Times"/>
              </a:rPr>
              <a:t>Experience</a:t>
            </a:r>
            <a:endParaRPr b="1" sz="1500">
              <a:solidFill>
                <a:srgbClr val="FFFFFF"/>
              </a:solidFill>
              <a:latin typeface="Times"/>
              <a:ea typeface="Times"/>
              <a:cs typeface="Times"/>
              <a:sym typeface="Times"/>
            </a:endParaRPr>
          </a:p>
        </p:txBody>
      </p:sp>
      <p:sp>
        <p:nvSpPr>
          <p:cNvPr id="374" name="Google Shape;374;p23"/>
          <p:cNvSpPr txBox="1"/>
          <p:nvPr/>
        </p:nvSpPr>
        <p:spPr>
          <a:xfrm>
            <a:off x="488775" y="3255275"/>
            <a:ext cx="2040000" cy="1473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chemeClr val="dk1"/>
                </a:solidFill>
                <a:latin typeface="Times"/>
                <a:ea typeface="Times"/>
                <a:cs typeface="Times"/>
                <a:sym typeface="Times"/>
              </a:rPr>
              <a:t>Given the uncertainty of COVID-19, in order to mitigate reopening risks,  guests must make reservations in advance. This system will also help us assess demand and optimize our operations.</a:t>
            </a:r>
            <a:endParaRPr sz="1200">
              <a:solidFill>
                <a:schemeClr val="dk1"/>
              </a:solidFill>
              <a:latin typeface="Times"/>
              <a:ea typeface="Times"/>
              <a:cs typeface="Times"/>
              <a:sym typeface="Times"/>
            </a:endParaRPr>
          </a:p>
        </p:txBody>
      </p:sp>
      <p:sp>
        <p:nvSpPr>
          <p:cNvPr id="375" name="Google Shape;375;p23"/>
          <p:cNvSpPr txBox="1"/>
          <p:nvPr/>
        </p:nvSpPr>
        <p:spPr>
          <a:xfrm>
            <a:off x="2532554" y="3255272"/>
            <a:ext cx="1916700" cy="129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Upon arrival, hand sanitizer will be provided to guests at the entrance. Guests must wear masks until seated. Contact information will be asked for contact tracing purposes. </a:t>
            </a:r>
            <a:endParaRPr sz="1200">
              <a:solidFill>
                <a:srgbClr val="2F2F2F"/>
              </a:solidFill>
              <a:latin typeface="Times"/>
              <a:ea typeface="Times"/>
              <a:cs typeface="Times"/>
              <a:sym typeface="Times"/>
            </a:endParaRPr>
          </a:p>
        </p:txBody>
      </p:sp>
      <p:sp>
        <p:nvSpPr>
          <p:cNvPr id="376" name="Google Shape;376;p23"/>
          <p:cNvSpPr txBox="1"/>
          <p:nvPr/>
        </p:nvSpPr>
        <p:spPr>
          <a:xfrm>
            <a:off x="4495606" y="3255272"/>
            <a:ext cx="19905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Our simplified menu in Japanese and English will bring you the authentic </a:t>
            </a:r>
            <a:r>
              <a:rPr lang="en" sz="1200">
                <a:solidFill>
                  <a:srgbClr val="2F2F2F"/>
                </a:solidFill>
                <a:latin typeface="Times"/>
                <a:ea typeface="Times"/>
                <a:cs typeface="Times"/>
                <a:sym typeface="Times"/>
              </a:rPr>
              <a:t>teppanyaki</a:t>
            </a:r>
            <a:r>
              <a:rPr lang="en" sz="1200">
                <a:solidFill>
                  <a:srgbClr val="2F2F2F"/>
                </a:solidFill>
                <a:latin typeface="Times"/>
                <a:ea typeface="Times"/>
                <a:cs typeface="Times"/>
                <a:sym typeface="Times"/>
              </a:rPr>
              <a:t> experience. Due to COVID-19 precautions, sushi has been removed temporarily.</a:t>
            </a:r>
            <a:endParaRPr sz="1200">
              <a:solidFill>
                <a:srgbClr val="2F2F2F"/>
              </a:solidFill>
              <a:latin typeface="Times"/>
              <a:ea typeface="Times"/>
              <a:cs typeface="Times"/>
              <a:sym typeface="Times"/>
            </a:endParaRPr>
          </a:p>
        </p:txBody>
      </p:sp>
      <p:sp>
        <p:nvSpPr>
          <p:cNvPr id="377" name="Google Shape;377;p23"/>
          <p:cNvSpPr txBox="1"/>
          <p:nvPr/>
        </p:nvSpPr>
        <p:spPr>
          <a:xfrm>
            <a:off x="6486100" y="3246825"/>
            <a:ext cx="2040000" cy="1384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1200">
                <a:solidFill>
                  <a:srgbClr val="2F2F2F"/>
                </a:solidFill>
                <a:latin typeface="Times"/>
                <a:ea typeface="Times"/>
                <a:cs typeface="Times"/>
                <a:sym typeface="Times"/>
              </a:rPr>
              <a:t>All employees will self-assess for symptoms daily, complete hourly temperature checks, and training for disease prevention. Public transit is discouraged and chefs will use 5 ft spatulas to serve food.</a:t>
            </a:r>
            <a:endParaRPr sz="1200">
              <a:solidFill>
                <a:srgbClr val="2F2F2F"/>
              </a:solidFill>
              <a:latin typeface="Times"/>
              <a:ea typeface="Times"/>
              <a:cs typeface="Times"/>
              <a:sym typeface="Times"/>
            </a:endParaRPr>
          </a:p>
        </p:txBody>
      </p:sp>
      <p:pic>
        <p:nvPicPr>
          <p:cNvPr id="378" name="Google Shape;378;p23"/>
          <p:cNvPicPr preferRelativeResize="0"/>
          <p:nvPr/>
        </p:nvPicPr>
        <p:blipFill>
          <a:blip r:embed="rId6">
            <a:alphaModFix/>
          </a:blip>
          <a:stretch>
            <a:fillRect/>
          </a:stretch>
        </p:blipFill>
        <p:spPr>
          <a:xfrm>
            <a:off x="4521175" y="1182863"/>
            <a:ext cx="1590300" cy="1574725"/>
          </a:xfrm>
          <a:prstGeom prst="rect">
            <a:avLst/>
          </a:prstGeom>
          <a:noFill/>
          <a:ln>
            <a:noFill/>
          </a:ln>
        </p:spPr>
      </p:pic>
      <p:sp>
        <p:nvSpPr>
          <p:cNvPr id="379" name="Google Shape;379;p23"/>
          <p:cNvSpPr/>
          <p:nvPr/>
        </p:nvSpPr>
        <p:spPr>
          <a:xfrm>
            <a:off x="2533813" y="1209038"/>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3"/>
          <p:cNvSpPr/>
          <p:nvPr/>
        </p:nvSpPr>
        <p:spPr>
          <a:xfrm>
            <a:off x="4529100" y="1182850"/>
            <a:ext cx="1566300" cy="15990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3"/>
          <p:cNvSpPr/>
          <p:nvPr/>
        </p:nvSpPr>
        <p:spPr>
          <a:xfrm>
            <a:off x="6524375" y="1208900"/>
            <a:ext cx="1590300" cy="1526100"/>
          </a:xfrm>
          <a:prstGeom prst="rect">
            <a:avLst/>
          </a:prstGeom>
          <a:solidFill>
            <a:srgbClr val="783F04">
              <a:alpha val="1098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2" name="Google Shape;382;p23"/>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23"/>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Re-Opening</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4"/>
          <p:cNvSpPr txBox="1"/>
          <p:nvPr>
            <p:ph type="ctrTitle"/>
          </p:nvPr>
        </p:nvSpPr>
        <p:spPr>
          <a:xfrm>
            <a:off x="351125" y="246675"/>
            <a:ext cx="6843300" cy="688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accent1"/>
              </a:buClr>
              <a:buSzPts val="2300"/>
              <a:buFont typeface="Times"/>
              <a:buNone/>
            </a:pPr>
            <a:r>
              <a:rPr b="1" lang="en" sz="2000">
                <a:solidFill>
                  <a:srgbClr val="000000"/>
                </a:solidFill>
                <a:latin typeface="Times"/>
                <a:ea typeface="Times"/>
                <a:cs typeface="Times"/>
                <a:sym typeface="Times"/>
              </a:rPr>
              <a:t>People Over Profit</a:t>
            </a:r>
            <a:r>
              <a:rPr lang="en" sz="2000">
                <a:solidFill>
                  <a:srgbClr val="000000"/>
                </a:solidFill>
                <a:latin typeface="Times"/>
                <a:ea typeface="Times"/>
                <a:cs typeface="Times"/>
                <a:sym typeface="Times"/>
              </a:rPr>
              <a:t>: investment in restaurant talents and advancing career opportunities</a:t>
            </a:r>
            <a:endParaRPr sz="2000">
              <a:solidFill>
                <a:srgbClr val="000000"/>
              </a:solidFill>
              <a:latin typeface="Times"/>
              <a:ea typeface="Times"/>
              <a:cs typeface="Times"/>
              <a:sym typeface="Times"/>
            </a:endParaRPr>
          </a:p>
        </p:txBody>
      </p:sp>
      <p:grpSp>
        <p:nvGrpSpPr>
          <p:cNvPr id="389" name="Google Shape;389;p24"/>
          <p:cNvGrpSpPr/>
          <p:nvPr/>
        </p:nvGrpSpPr>
        <p:grpSpPr>
          <a:xfrm>
            <a:off x="454238" y="1315250"/>
            <a:ext cx="1970400" cy="3184025"/>
            <a:chOff x="438225" y="1163775"/>
            <a:chExt cx="1970400" cy="3184025"/>
          </a:xfrm>
        </p:grpSpPr>
        <p:sp>
          <p:nvSpPr>
            <p:cNvPr id="390" name="Google Shape;390;p24"/>
            <p:cNvSpPr/>
            <p:nvPr/>
          </p:nvSpPr>
          <p:spPr>
            <a:xfrm>
              <a:off x="438225" y="1474100"/>
              <a:ext cx="1970400" cy="28737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txBox="1"/>
            <p:nvPr/>
          </p:nvSpPr>
          <p:spPr>
            <a:xfrm>
              <a:off x="478125" y="1683575"/>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a:t>
              </a:r>
              <a:r>
                <a:rPr lang="en" sz="1200">
                  <a:solidFill>
                    <a:schemeClr val="dk1"/>
                  </a:solidFill>
                  <a:latin typeface="Times New Roman"/>
                  <a:ea typeface="Times New Roman"/>
                  <a:cs typeface="Times New Roman"/>
                  <a:sym typeface="Times New Roman"/>
                </a:rPr>
                <a:t>ast employees will be given </a:t>
              </a:r>
              <a:r>
                <a:rPr lang="en" sz="1200">
                  <a:solidFill>
                    <a:schemeClr val="dk1"/>
                  </a:solidFill>
                  <a:latin typeface="Times New Roman"/>
                  <a:ea typeface="Times New Roman"/>
                  <a:cs typeface="Times New Roman"/>
                  <a:sym typeface="Times New Roman"/>
                </a:rPr>
                <a:t>priority consideration for future positions, </a:t>
              </a:r>
              <a:r>
                <a:rPr lang="en" sz="1200">
                  <a:solidFill>
                    <a:schemeClr val="dk1"/>
                  </a:solidFill>
                  <a:latin typeface="Times New Roman"/>
                  <a:ea typeface="Times New Roman"/>
                  <a:cs typeface="Times New Roman"/>
                  <a:sym typeface="Times New Roman"/>
                </a:rPr>
                <a:t>ideally returning to full employment level</a:t>
              </a:r>
              <a:r>
                <a:rPr lang="en" sz="1200">
                  <a:solidFill>
                    <a:schemeClr val="dk1"/>
                  </a:solidFill>
                  <a:latin typeface="Times New Roman"/>
                  <a:ea typeface="Times New Roman"/>
                  <a:cs typeface="Times New Roman"/>
                  <a:sym typeface="Times New Roman"/>
                </a:rPr>
                <a:t>s by late Fall 2020. To further show commitment to the employees, we recommend the owner to allocate her own salary to help her laid-off employees. </a:t>
              </a:r>
              <a:endParaRPr sz="1200">
                <a:solidFill>
                  <a:schemeClr val="dk1"/>
                </a:solidFill>
                <a:latin typeface="Times New Roman"/>
                <a:ea typeface="Times New Roman"/>
                <a:cs typeface="Times New Roman"/>
                <a:sym typeface="Times New Roman"/>
              </a:endParaRPr>
            </a:p>
          </p:txBody>
        </p:sp>
        <p:sp>
          <p:nvSpPr>
            <p:cNvPr id="392" name="Google Shape;392;p24"/>
            <p:cNvSpPr txBox="1"/>
            <p:nvPr/>
          </p:nvSpPr>
          <p:spPr>
            <a:xfrm>
              <a:off x="594675" y="3919675"/>
              <a:ext cx="1672800" cy="2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Communication</a:t>
              </a:r>
              <a:endParaRPr b="1" sz="1200">
                <a:latin typeface="Times New Roman"/>
                <a:ea typeface="Times New Roman"/>
                <a:cs typeface="Times New Roman"/>
                <a:sym typeface="Times New Roman"/>
              </a:endParaRPr>
            </a:p>
          </p:txBody>
        </p:sp>
        <p:sp>
          <p:nvSpPr>
            <p:cNvPr id="393" name="Google Shape;393;p24"/>
            <p:cNvSpPr/>
            <p:nvPr/>
          </p:nvSpPr>
          <p:spPr>
            <a:xfrm>
              <a:off x="1064175" y="1163775"/>
              <a:ext cx="645900" cy="5652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24"/>
            <p:cNvPicPr preferRelativeResize="0"/>
            <p:nvPr/>
          </p:nvPicPr>
          <p:blipFill>
            <a:blip r:embed="rId3">
              <a:alphaModFix/>
            </a:blip>
            <a:stretch>
              <a:fillRect/>
            </a:stretch>
          </p:blipFill>
          <p:spPr>
            <a:xfrm>
              <a:off x="1149938" y="1209188"/>
              <a:ext cx="474375" cy="474375"/>
            </a:xfrm>
            <a:prstGeom prst="rect">
              <a:avLst/>
            </a:prstGeom>
            <a:noFill/>
            <a:ln>
              <a:noFill/>
            </a:ln>
          </p:spPr>
        </p:pic>
      </p:grpSp>
      <p:sp>
        <p:nvSpPr>
          <p:cNvPr id="395" name="Google Shape;395;p24"/>
          <p:cNvSpPr/>
          <p:nvPr/>
        </p:nvSpPr>
        <p:spPr>
          <a:xfrm>
            <a:off x="2542613" y="1625575"/>
            <a:ext cx="1970400" cy="28737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txBox="1"/>
          <p:nvPr/>
        </p:nvSpPr>
        <p:spPr>
          <a:xfrm>
            <a:off x="2582513" y="1835050"/>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Professional training will be available to prepare chefs for omakase services. We will allocate up to $8000 per month to finance the training costs, provide in-training chefs with a weekly stipend. Upon reopening, dine-in chefs will also receive a salary increase by $4/hr.</a:t>
            </a:r>
            <a:endParaRPr sz="1200">
              <a:solidFill>
                <a:schemeClr val="dk1"/>
              </a:solidFill>
              <a:latin typeface="Times New Roman"/>
              <a:ea typeface="Times New Roman"/>
              <a:cs typeface="Times New Roman"/>
              <a:sym typeface="Times New Roman"/>
            </a:endParaRPr>
          </a:p>
        </p:txBody>
      </p:sp>
      <p:sp>
        <p:nvSpPr>
          <p:cNvPr id="397" name="Google Shape;397;p24"/>
          <p:cNvSpPr txBox="1"/>
          <p:nvPr/>
        </p:nvSpPr>
        <p:spPr>
          <a:xfrm>
            <a:off x="2699063" y="4071150"/>
            <a:ext cx="1672800" cy="28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Career Advancement</a:t>
            </a:r>
            <a:endParaRPr b="1" sz="1200">
              <a:latin typeface="Times New Roman"/>
              <a:ea typeface="Times New Roman"/>
              <a:cs typeface="Times New Roman"/>
              <a:sym typeface="Times New Roman"/>
            </a:endParaRPr>
          </a:p>
        </p:txBody>
      </p:sp>
      <p:sp>
        <p:nvSpPr>
          <p:cNvPr id="398" name="Google Shape;398;p24"/>
          <p:cNvSpPr/>
          <p:nvPr/>
        </p:nvSpPr>
        <p:spPr>
          <a:xfrm>
            <a:off x="3168563" y="1315250"/>
            <a:ext cx="645900" cy="5652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24"/>
          <p:cNvPicPr preferRelativeResize="0"/>
          <p:nvPr/>
        </p:nvPicPr>
        <p:blipFill>
          <a:blip r:embed="rId4">
            <a:alphaModFix/>
          </a:blip>
          <a:stretch>
            <a:fillRect/>
          </a:stretch>
        </p:blipFill>
        <p:spPr>
          <a:xfrm>
            <a:off x="3254325" y="1370888"/>
            <a:ext cx="474374" cy="474374"/>
          </a:xfrm>
          <a:prstGeom prst="rect">
            <a:avLst/>
          </a:prstGeom>
          <a:noFill/>
          <a:ln>
            <a:noFill/>
          </a:ln>
        </p:spPr>
      </p:pic>
      <p:grpSp>
        <p:nvGrpSpPr>
          <p:cNvPr id="400" name="Google Shape;400;p24"/>
          <p:cNvGrpSpPr/>
          <p:nvPr/>
        </p:nvGrpSpPr>
        <p:grpSpPr>
          <a:xfrm>
            <a:off x="4630988" y="1315250"/>
            <a:ext cx="1970400" cy="3184025"/>
            <a:chOff x="4764975" y="1125213"/>
            <a:chExt cx="1970400" cy="3184025"/>
          </a:xfrm>
        </p:grpSpPr>
        <p:sp>
          <p:nvSpPr>
            <p:cNvPr id="401" name="Google Shape;401;p24"/>
            <p:cNvSpPr/>
            <p:nvPr/>
          </p:nvSpPr>
          <p:spPr>
            <a:xfrm>
              <a:off x="4764975" y="1435538"/>
              <a:ext cx="1970400" cy="28737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txBox="1"/>
            <p:nvPr/>
          </p:nvSpPr>
          <p:spPr>
            <a:xfrm>
              <a:off x="4804875" y="1645013"/>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To ensure that all of our employees can arrive to work safely, we will provide carpool, housing stipends, and COVID-19 hazard pay to alleviate our employees’ stress in transitioning during this difficult time.</a:t>
              </a:r>
              <a:endParaRPr sz="1200">
                <a:solidFill>
                  <a:schemeClr val="dk1"/>
                </a:solidFill>
                <a:latin typeface="Times New Roman"/>
                <a:ea typeface="Times New Roman"/>
                <a:cs typeface="Times New Roman"/>
                <a:sym typeface="Times New Roman"/>
              </a:endParaRPr>
            </a:p>
          </p:txBody>
        </p:sp>
        <p:sp>
          <p:nvSpPr>
            <p:cNvPr id="403" name="Google Shape;403;p24"/>
            <p:cNvSpPr txBox="1"/>
            <p:nvPr/>
          </p:nvSpPr>
          <p:spPr>
            <a:xfrm>
              <a:off x="4921425" y="3881113"/>
              <a:ext cx="1672800" cy="2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Employee Benefits</a:t>
              </a:r>
              <a:endParaRPr b="1" sz="1200">
                <a:latin typeface="Times New Roman"/>
                <a:ea typeface="Times New Roman"/>
                <a:cs typeface="Times New Roman"/>
                <a:sym typeface="Times New Roman"/>
              </a:endParaRPr>
            </a:p>
          </p:txBody>
        </p:sp>
        <p:sp>
          <p:nvSpPr>
            <p:cNvPr id="404" name="Google Shape;404;p24"/>
            <p:cNvSpPr/>
            <p:nvPr/>
          </p:nvSpPr>
          <p:spPr>
            <a:xfrm>
              <a:off x="5390925" y="1125213"/>
              <a:ext cx="645900" cy="565200"/>
            </a:xfrm>
            <a:prstGeom prst="rect">
              <a:avLst/>
            </a:prstGeom>
            <a:solidFill>
              <a:srgbClr val="FE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24"/>
            <p:cNvPicPr preferRelativeResize="0"/>
            <p:nvPr/>
          </p:nvPicPr>
          <p:blipFill>
            <a:blip r:embed="rId5">
              <a:alphaModFix/>
            </a:blip>
            <a:stretch>
              <a:fillRect/>
            </a:stretch>
          </p:blipFill>
          <p:spPr>
            <a:xfrm>
              <a:off x="5476688" y="1180850"/>
              <a:ext cx="474375" cy="474375"/>
            </a:xfrm>
            <a:prstGeom prst="rect">
              <a:avLst/>
            </a:prstGeom>
            <a:noFill/>
            <a:ln>
              <a:noFill/>
            </a:ln>
          </p:spPr>
        </p:pic>
      </p:grpSp>
      <p:grpSp>
        <p:nvGrpSpPr>
          <p:cNvPr id="406" name="Google Shape;406;p24"/>
          <p:cNvGrpSpPr/>
          <p:nvPr/>
        </p:nvGrpSpPr>
        <p:grpSpPr>
          <a:xfrm>
            <a:off x="6719363" y="1315250"/>
            <a:ext cx="1970400" cy="3184025"/>
            <a:chOff x="6703350" y="1086650"/>
            <a:chExt cx="1970400" cy="3184025"/>
          </a:xfrm>
        </p:grpSpPr>
        <p:sp>
          <p:nvSpPr>
            <p:cNvPr id="407" name="Google Shape;407;p24"/>
            <p:cNvSpPr/>
            <p:nvPr/>
          </p:nvSpPr>
          <p:spPr>
            <a:xfrm>
              <a:off x="6703350" y="1396975"/>
              <a:ext cx="1970400" cy="2873700"/>
            </a:xfrm>
            <a:prstGeom prst="rect">
              <a:avLst/>
            </a:prstGeom>
            <a:no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txBox="1"/>
            <p:nvPr/>
          </p:nvSpPr>
          <p:spPr>
            <a:xfrm>
              <a:off x="6743250" y="1606450"/>
              <a:ext cx="1890600" cy="22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To help our team build and stay connected during the COVID era, we will implement all expenses paid omakase practice sessions at employees’ homes, weekly virtual happy hours, and weekly virtual mental health support groups.</a:t>
              </a:r>
              <a:endParaRPr sz="1200">
                <a:solidFill>
                  <a:schemeClr val="dk1"/>
                </a:solidFill>
                <a:latin typeface="Times New Roman"/>
                <a:ea typeface="Times New Roman"/>
                <a:cs typeface="Times New Roman"/>
                <a:sym typeface="Times New Roman"/>
              </a:endParaRPr>
            </a:p>
          </p:txBody>
        </p:sp>
        <p:sp>
          <p:nvSpPr>
            <p:cNvPr id="409" name="Google Shape;409;p24"/>
            <p:cNvSpPr txBox="1"/>
            <p:nvPr/>
          </p:nvSpPr>
          <p:spPr>
            <a:xfrm>
              <a:off x="6859800" y="3842550"/>
              <a:ext cx="1672800" cy="28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Team Building</a:t>
              </a:r>
              <a:endParaRPr b="1" sz="1200">
                <a:latin typeface="Times New Roman"/>
                <a:ea typeface="Times New Roman"/>
                <a:cs typeface="Times New Roman"/>
                <a:sym typeface="Times New Roman"/>
              </a:endParaRPr>
            </a:p>
          </p:txBody>
        </p:sp>
        <p:sp>
          <p:nvSpPr>
            <p:cNvPr id="410" name="Google Shape;410;p24"/>
            <p:cNvSpPr/>
            <p:nvPr/>
          </p:nvSpPr>
          <p:spPr>
            <a:xfrm>
              <a:off x="7329300" y="1086650"/>
              <a:ext cx="645900" cy="565200"/>
            </a:xfrm>
            <a:prstGeom prst="rect">
              <a:avLst/>
            </a:prstGeom>
            <a:solidFill>
              <a:srgbClr val="FFFFFF"/>
            </a:solidFill>
            <a:ln cap="flat" cmpd="sng" w="19050">
              <a:solidFill>
                <a:srgbClr val="FEDD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24"/>
            <p:cNvPicPr preferRelativeResize="0"/>
            <p:nvPr/>
          </p:nvPicPr>
          <p:blipFill>
            <a:blip r:embed="rId6">
              <a:alphaModFix/>
            </a:blip>
            <a:stretch>
              <a:fillRect/>
            </a:stretch>
          </p:blipFill>
          <p:spPr>
            <a:xfrm>
              <a:off x="7415063" y="1132063"/>
              <a:ext cx="474375" cy="474375"/>
            </a:xfrm>
            <a:prstGeom prst="rect">
              <a:avLst/>
            </a:prstGeom>
            <a:noFill/>
            <a:ln>
              <a:noFill/>
            </a:ln>
          </p:spPr>
        </p:pic>
      </p:grpSp>
      <p:cxnSp>
        <p:nvCxnSpPr>
          <p:cNvPr id="412" name="Google Shape;412;p24"/>
          <p:cNvCxnSpPr/>
          <p:nvPr/>
        </p:nvCxnSpPr>
        <p:spPr>
          <a:xfrm>
            <a:off x="447950" y="930000"/>
            <a:ext cx="8207700" cy="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24"/>
          <p:cNvSpPr txBox="1"/>
          <p:nvPr/>
        </p:nvSpPr>
        <p:spPr>
          <a:xfrm>
            <a:off x="6960450" y="446925"/>
            <a:ext cx="1695300" cy="400500"/>
          </a:xfrm>
          <a:prstGeom prst="rect">
            <a:avLst/>
          </a:prstGeom>
          <a:solidFill>
            <a:srgbClr val="FEDD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Culture</a:t>
            </a:r>
            <a:endParaRPr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F1300"/>
      </a:accent1>
      <a:accent2>
        <a:srgbClr val="CC5803"/>
      </a:accent2>
      <a:accent3>
        <a:srgbClr val="F7934C"/>
      </a:accent3>
      <a:accent4>
        <a:srgbClr val="F7B05B"/>
      </a:accent4>
      <a:accent5>
        <a:srgbClr val="0E2A4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